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1" r:id="rId4"/>
    <p:sldId id="278" r:id="rId5"/>
    <p:sldId id="258" r:id="rId6"/>
    <p:sldId id="279" r:id="rId7"/>
    <p:sldId id="280" r:id="rId8"/>
    <p:sldId id="281" r:id="rId9"/>
    <p:sldId id="282" r:id="rId10"/>
    <p:sldId id="283" r:id="rId11"/>
    <p:sldId id="284" r:id="rId12"/>
    <p:sldId id="285" r:id="rId13"/>
    <p:sldId id="286" r:id="rId14"/>
    <p:sldId id="287" r:id="rId15"/>
    <p:sldId id="293" r:id="rId16"/>
    <p:sldId id="288" r:id="rId17"/>
    <p:sldId id="289" r:id="rId18"/>
    <p:sldId id="295" r:id="rId19"/>
    <p:sldId id="296" r:id="rId20"/>
    <p:sldId id="299" r:id="rId21"/>
    <p:sldId id="298"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2C16"/>
    <a:srgbClr val="0C788E"/>
    <a:srgbClr val="006666"/>
    <a:srgbClr val="0099CC"/>
    <a:srgbClr val="660066"/>
    <a:srgbClr val="003300"/>
    <a:srgbClr val="A50021"/>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52" autoAdjust="0"/>
  </p:normalViewPr>
  <p:slideViewPr>
    <p:cSldViewPr>
      <p:cViewPr varScale="1">
        <p:scale>
          <a:sx n="74" d="100"/>
          <a:sy n="74" d="100"/>
        </p:scale>
        <p:origin x="102" y="7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endParaRPr lang="es-ES" altLang="es-ES"/>
          </a:p>
        </p:txBody>
      </p:sp>
      <p:sp>
        <p:nvSpPr>
          <p:cNvPr id="5" name="Footer Placeholder 4"/>
          <p:cNvSpPr>
            <a:spLocks noGrp="1"/>
          </p:cNvSpPr>
          <p:nvPr>
            <p:ph type="ftr" sz="quarter" idx="11"/>
          </p:nvPr>
        </p:nvSpPr>
        <p:spPr/>
        <p:txBody>
          <a:bodyPr/>
          <a:lstStyle/>
          <a:p>
            <a:endParaRPr lang="es-ES" altLang="es-ES"/>
          </a:p>
        </p:txBody>
      </p:sp>
      <p:sp>
        <p:nvSpPr>
          <p:cNvPr id="6" name="Slide Number Placeholder 5"/>
          <p:cNvSpPr>
            <a:spLocks noGrp="1"/>
          </p:cNvSpPr>
          <p:nvPr>
            <p:ph type="sldNum" sz="quarter" idx="12"/>
          </p:nvPr>
        </p:nvSpPr>
        <p:spPr/>
        <p:txBody>
          <a:bodyPr/>
          <a:lstStyle/>
          <a:p>
            <a:fld id="{B17F5083-73F2-4CD6-AD31-8D1E406BB194}" type="slidenum">
              <a:rPr lang="es-ES" altLang="es-ES" smtClean="0"/>
              <a:pPr/>
              <a:t>‹Nº›</a:t>
            </a:fld>
            <a:endParaRPr lang="es-ES" altLang="es-ES"/>
          </a:p>
        </p:txBody>
      </p:sp>
    </p:spTree>
    <p:extLst>
      <p:ext uri="{BB962C8B-B14F-4D97-AF65-F5344CB8AC3E}">
        <p14:creationId xmlns:p14="http://schemas.microsoft.com/office/powerpoint/2010/main" val="4133332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endParaRPr lang="es-ES" altLang="es-ES"/>
          </a:p>
        </p:txBody>
      </p:sp>
      <p:sp>
        <p:nvSpPr>
          <p:cNvPr id="5" name="Footer Placeholder 4"/>
          <p:cNvSpPr>
            <a:spLocks noGrp="1"/>
          </p:cNvSpPr>
          <p:nvPr>
            <p:ph type="ftr" sz="quarter" idx="11"/>
          </p:nvPr>
        </p:nvSpPr>
        <p:spPr/>
        <p:txBody>
          <a:bodyPr/>
          <a:lstStyle/>
          <a:p>
            <a:endParaRPr lang="es-ES" altLang="es-ES"/>
          </a:p>
        </p:txBody>
      </p:sp>
      <p:sp>
        <p:nvSpPr>
          <p:cNvPr id="6" name="Slide Number Placeholder 5"/>
          <p:cNvSpPr>
            <a:spLocks noGrp="1"/>
          </p:cNvSpPr>
          <p:nvPr>
            <p:ph type="sldNum" sz="quarter" idx="12"/>
          </p:nvPr>
        </p:nvSpPr>
        <p:spPr/>
        <p:txBody>
          <a:bodyPr/>
          <a:lstStyle/>
          <a:p>
            <a:fld id="{B8D08D9E-A679-4A3D-AB93-2C540E599D1C}" type="slidenum">
              <a:rPr lang="es-ES" altLang="es-ES" smtClean="0"/>
              <a:pPr/>
              <a:t>‹Nº›</a:t>
            </a:fld>
            <a:endParaRPr lang="es-ES" altLang="es-ES"/>
          </a:p>
        </p:txBody>
      </p:sp>
    </p:spTree>
    <p:extLst>
      <p:ext uri="{BB962C8B-B14F-4D97-AF65-F5344CB8AC3E}">
        <p14:creationId xmlns:p14="http://schemas.microsoft.com/office/powerpoint/2010/main" val="2041432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endParaRPr lang="es-ES" altLang="es-ES"/>
          </a:p>
        </p:txBody>
      </p:sp>
      <p:sp>
        <p:nvSpPr>
          <p:cNvPr id="5" name="Footer Placeholder 4"/>
          <p:cNvSpPr>
            <a:spLocks noGrp="1"/>
          </p:cNvSpPr>
          <p:nvPr>
            <p:ph type="ftr" sz="quarter" idx="11"/>
          </p:nvPr>
        </p:nvSpPr>
        <p:spPr/>
        <p:txBody>
          <a:bodyPr/>
          <a:lstStyle/>
          <a:p>
            <a:endParaRPr lang="es-ES" altLang="es-ES"/>
          </a:p>
        </p:txBody>
      </p:sp>
      <p:sp>
        <p:nvSpPr>
          <p:cNvPr id="6" name="Slide Number Placeholder 5"/>
          <p:cNvSpPr>
            <a:spLocks noGrp="1"/>
          </p:cNvSpPr>
          <p:nvPr>
            <p:ph type="sldNum" sz="quarter" idx="12"/>
          </p:nvPr>
        </p:nvSpPr>
        <p:spPr/>
        <p:txBody>
          <a:bodyPr/>
          <a:lstStyle/>
          <a:p>
            <a:fld id="{0F49C013-23D1-4FFF-A3FE-630A2E437889}" type="slidenum">
              <a:rPr lang="es-ES" altLang="es-ES" smtClean="0"/>
              <a:pPr/>
              <a:t>‹Nº›</a:t>
            </a:fld>
            <a:endParaRPr lang="es-ES" altLang="es-ES"/>
          </a:p>
        </p:txBody>
      </p:sp>
    </p:spTree>
    <p:extLst>
      <p:ext uri="{BB962C8B-B14F-4D97-AF65-F5344CB8AC3E}">
        <p14:creationId xmlns:p14="http://schemas.microsoft.com/office/powerpoint/2010/main" val="3249167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endParaRPr lang="es-ES" altLang="es-ES"/>
          </a:p>
        </p:txBody>
      </p:sp>
      <p:sp>
        <p:nvSpPr>
          <p:cNvPr id="5" name="Footer Placeholder 4"/>
          <p:cNvSpPr>
            <a:spLocks noGrp="1"/>
          </p:cNvSpPr>
          <p:nvPr>
            <p:ph type="ftr" sz="quarter" idx="11"/>
          </p:nvPr>
        </p:nvSpPr>
        <p:spPr/>
        <p:txBody>
          <a:bodyPr/>
          <a:lstStyle/>
          <a:p>
            <a:endParaRPr lang="es-ES" altLang="es-ES"/>
          </a:p>
        </p:txBody>
      </p:sp>
      <p:sp>
        <p:nvSpPr>
          <p:cNvPr id="6" name="Slide Number Placeholder 5"/>
          <p:cNvSpPr>
            <a:spLocks noGrp="1"/>
          </p:cNvSpPr>
          <p:nvPr>
            <p:ph type="sldNum" sz="quarter" idx="12"/>
          </p:nvPr>
        </p:nvSpPr>
        <p:spPr/>
        <p:txBody>
          <a:bodyPr/>
          <a:lstStyle/>
          <a:p>
            <a:fld id="{4B8310D5-6490-41A3-8811-6CAEB686CFD7}" type="slidenum">
              <a:rPr lang="es-ES" altLang="es-ES" smtClean="0"/>
              <a:pPr/>
              <a:t>‹Nº›</a:t>
            </a:fld>
            <a:endParaRPr lang="es-ES" altLang="es-ES"/>
          </a:p>
        </p:txBody>
      </p:sp>
    </p:spTree>
    <p:extLst>
      <p:ext uri="{BB962C8B-B14F-4D97-AF65-F5344CB8AC3E}">
        <p14:creationId xmlns:p14="http://schemas.microsoft.com/office/powerpoint/2010/main" val="1168317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endParaRPr lang="es-ES" altLang="es-ES"/>
          </a:p>
        </p:txBody>
      </p:sp>
      <p:sp>
        <p:nvSpPr>
          <p:cNvPr id="5" name="Footer Placeholder 4"/>
          <p:cNvSpPr>
            <a:spLocks noGrp="1"/>
          </p:cNvSpPr>
          <p:nvPr>
            <p:ph type="ftr" sz="quarter" idx="11"/>
          </p:nvPr>
        </p:nvSpPr>
        <p:spPr/>
        <p:txBody>
          <a:bodyPr/>
          <a:lstStyle/>
          <a:p>
            <a:endParaRPr lang="es-ES" altLang="es-ES"/>
          </a:p>
        </p:txBody>
      </p:sp>
      <p:sp>
        <p:nvSpPr>
          <p:cNvPr id="6" name="Slide Number Placeholder 5"/>
          <p:cNvSpPr>
            <a:spLocks noGrp="1"/>
          </p:cNvSpPr>
          <p:nvPr>
            <p:ph type="sldNum" sz="quarter" idx="12"/>
          </p:nvPr>
        </p:nvSpPr>
        <p:spPr/>
        <p:txBody>
          <a:bodyPr/>
          <a:lstStyle/>
          <a:p>
            <a:fld id="{47FD0AA4-6F45-49C3-95A0-2C7C93B1E4C3}" type="slidenum">
              <a:rPr lang="es-ES" altLang="es-ES" smtClean="0"/>
              <a:pPr/>
              <a:t>‹Nº›</a:t>
            </a:fld>
            <a:endParaRPr lang="es-ES" altLang="es-ES"/>
          </a:p>
        </p:txBody>
      </p:sp>
    </p:spTree>
    <p:extLst>
      <p:ext uri="{BB962C8B-B14F-4D97-AF65-F5344CB8AC3E}">
        <p14:creationId xmlns:p14="http://schemas.microsoft.com/office/powerpoint/2010/main" val="2839034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endParaRPr lang="es-ES" altLang="es-ES"/>
          </a:p>
        </p:txBody>
      </p:sp>
      <p:sp>
        <p:nvSpPr>
          <p:cNvPr id="6" name="Footer Placeholder 5"/>
          <p:cNvSpPr>
            <a:spLocks noGrp="1"/>
          </p:cNvSpPr>
          <p:nvPr>
            <p:ph type="ftr" sz="quarter" idx="11"/>
          </p:nvPr>
        </p:nvSpPr>
        <p:spPr/>
        <p:txBody>
          <a:bodyPr/>
          <a:lstStyle/>
          <a:p>
            <a:endParaRPr lang="es-ES" altLang="es-ES"/>
          </a:p>
        </p:txBody>
      </p:sp>
      <p:sp>
        <p:nvSpPr>
          <p:cNvPr id="7" name="Slide Number Placeholder 6"/>
          <p:cNvSpPr>
            <a:spLocks noGrp="1"/>
          </p:cNvSpPr>
          <p:nvPr>
            <p:ph type="sldNum" sz="quarter" idx="12"/>
          </p:nvPr>
        </p:nvSpPr>
        <p:spPr/>
        <p:txBody>
          <a:bodyPr/>
          <a:lstStyle/>
          <a:p>
            <a:fld id="{126E5336-72BC-41AB-A235-7A47375865C4}" type="slidenum">
              <a:rPr lang="es-ES" altLang="es-ES" smtClean="0"/>
              <a:pPr/>
              <a:t>‹Nº›</a:t>
            </a:fld>
            <a:endParaRPr lang="es-ES" altLang="es-ES"/>
          </a:p>
        </p:txBody>
      </p:sp>
    </p:spTree>
    <p:extLst>
      <p:ext uri="{BB962C8B-B14F-4D97-AF65-F5344CB8AC3E}">
        <p14:creationId xmlns:p14="http://schemas.microsoft.com/office/powerpoint/2010/main" val="3079216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endParaRPr lang="es-ES" altLang="es-ES"/>
          </a:p>
        </p:txBody>
      </p:sp>
      <p:sp>
        <p:nvSpPr>
          <p:cNvPr id="8" name="Footer Placeholder 7"/>
          <p:cNvSpPr>
            <a:spLocks noGrp="1"/>
          </p:cNvSpPr>
          <p:nvPr>
            <p:ph type="ftr" sz="quarter" idx="11"/>
          </p:nvPr>
        </p:nvSpPr>
        <p:spPr/>
        <p:txBody>
          <a:bodyPr/>
          <a:lstStyle/>
          <a:p>
            <a:endParaRPr lang="es-ES" altLang="es-ES"/>
          </a:p>
        </p:txBody>
      </p:sp>
      <p:sp>
        <p:nvSpPr>
          <p:cNvPr id="9" name="Slide Number Placeholder 8"/>
          <p:cNvSpPr>
            <a:spLocks noGrp="1"/>
          </p:cNvSpPr>
          <p:nvPr>
            <p:ph type="sldNum" sz="quarter" idx="12"/>
          </p:nvPr>
        </p:nvSpPr>
        <p:spPr/>
        <p:txBody>
          <a:bodyPr/>
          <a:lstStyle/>
          <a:p>
            <a:fld id="{54336265-0142-4ED5-AAA1-A487D7C585BF}" type="slidenum">
              <a:rPr lang="es-ES" altLang="es-ES" smtClean="0"/>
              <a:pPr/>
              <a:t>‹Nº›</a:t>
            </a:fld>
            <a:endParaRPr lang="es-ES" altLang="es-ES"/>
          </a:p>
        </p:txBody>
      </p:sp>
    </p:spTree>
    <p:extLst>
      <p:ext uri="{BB962C8B-B14F-4D97-AF65-F5344CB8AC3E}">
        <p14:creationId xmlns:p14="http://schemas.microsoft.com/office/powerpoint/2010/main" val="970207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endParaRPr lang="es-ES" altLang="es-ES"/>
          </a:p>
        </p:txBody>
      </p:sp>
      <p:sp>
        <p:nvSpPr>
          <p:cNvPr id="4" name="Footer Placeholder 3"/>
          <p:cNvSpPr>
            <a:spLocks noGrp="1"/>
          </p:cNvSpPr>
          <p:nvPr>
            <p:ph type="ftr" sz="quarter" idx="11"/>
          </p:nvPr>
        </p:nvSpPr>
        <p:spPr/>
        <p:txBody>
          <a:bodyPr/>
          <a:lstStyle/>
          <a:p>
            <a:endParaRPr lang="es-ES" altLang="es-ES"/>
          </a:p>
        </p:txBody>
      </p:sp>
      <p:sp>
        <p:nvSpPr>
          <p:cNvPr id="5" name="Slide Number Placeholder 4"/>
          <p:cNvSpPr>
            <a:spLocks noGrp="1"/>
          </p:cNvSpPr>
          <p:nvPr>
            <p:ph type="sldNum" sz="quarter" idx="12"/>
          </p:nvPr>
        </p:nvSpPr>
        <p:spPr/>
        <p:txBody>
          <a:bodyPr/>
          <a:lstStyle/>
          <a:p>
            <a:fld id="{8BAF3696-FC10-4071-B40B-95EB7F02EEB1}" type="slidenum">
              <a:rPr lang="es-ES" altLang="es-ES" smtClean="0"/>
              <a:pPr/>
              <a:t>‹Nº›</a:t>
            </a:fld>
            <a:endParaRPr lang="es-ES" altLang="es-ES"/>
          </a:p>
        </p:txBody>
      </p:sp>
    </p:spTree>
    <p:extLst>
      <p:ext uri="{BB962C8B-B14F-4D97-AF65-F5344CB8AC3E}">
        <p14:creationId xmlns:p14="http://schemas.microsoft.com/office/powerpoint/2010/main" val="2831563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s-ES" altLang="es-ES"/>
          </a:p>
        </p:txBody>
      </p:sp>
      <p:sp>
        <p:nvSpPr>
          <p:cNvPr id="3" name="Footer Placeholder 2"/>
          <p:cNvSpPr>
            <a:spLocks noGrp="1"/>
          </p:cNvSpPr>
          <p:nvPr>
            <p:ph type="ftr" sz="quarter" idx="11"/>
          </p:nvPr>
        </p:nvSpPr>
        <p:spPr/>
        <p:txBody>
          <a:bodyPr/>
          <a:lstStyle/>
          <a:p>
            <a:endParaRPr lang="es-ES" altLang="es-ES"/>
          </a:p>
        </p:txBody>
      </p:sp>
      <p:sp>
        <p:nvSpPr>
          <p:cNvPr id="4" name="Slide Number Placeholder 3"/>
          <p:cNvSpPr>
            <a:spLocks noGrp="1"/>
          </p:cNvSpPr>
          <p:nvPr>
            <p:ph type="sldNum" sz="quarter" idx="12"/>
          </p:nvPr>
        </p:nvSpPr>
        <p:spPr/>
        <p:txBody>
          <a:bodyPr/>
          <a:lstStyle/>
          <a:p>
            <a:fld id="{0EC7D752-E4EE-49A2-B2FB-2A594B300E25}" type="slidenum">
              <a:rPr lang="es-ES" altLang="es-ES" smtClean="0"/>
              <a:pPr/>
              <a:t>‹Nº›</a:t>
            </a:fld>
            <a:endParaRPr lang="es-ES" altLang="es-ES"/>
          </a:p>
        </p:txBody>
      </p:sp>
    </p:spTree>
    <p:extLst>
      <p:ext uri="{BB962C8B-B14F-4D97-AF65-F5344CB8AC3E}">
        <p14:creationId xmlns:p14="http://schemas.microsoft.com/office/powerpoint/2010/main" val="1418968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endParaRPr lang="es-ES" altLang="es-ES"/>
          </a:p>
        </p:txBody>
      </p:sp>
      <p:sp>
        <p:nvSpPr>
          <p:cNvPr id="6" name="Footer Placeholder 5"/>
          <p:cNvSpPr>
            <a:spLocks noGrp="1"/>
          </p:cNvSpPr>
          <p:nvPr>
            <p:ph type="ftr" sz="quarter" idx="11"/>
          </p:nvPr>
        </p:nvSpPr>
        <p:spPr/>
        <p:txBody>
          <a:bodyPr/>
          <a:lstStyle/>
          <a:p>
            <a:endParaRPr lang="es-ES" altLang="es-ES"/>
          </a:p>
        </p:txBody>
      </p:sp>
      <p:sp>
        <p:nvSpPr>
          <p:cNvPr id="7" name="Slide Number Placeholder 6"/>
          <p:cNvSpPr>
            <a:spLocks noGrp="1"/>
          </p:cNvSpPr>
          <p:nvPr>
            <p:ph type="sldNum" sz="quarter" idx="12"/>
          </p:nvPr>
        </p:nvSpPr>
        <p:spPr/>
        <p:txBody>
          <a:bodyPr/>
          <a:lstStyle/>
          <a:p>
            <a:fld id="{F202C0D0-744E-4896-8173-CF9F48A001E6}" type="slidenum">
              <a:rPr lang="es-ES" altLang="es-ES" smtClean="0"/>
              <a:pPr/>
              <a:t>‹Nº›</a:t>
            </a:fld>
            <a:endParaRPr lang="es-ES" altLang="es-ES"/>
          </a:p>
        </p:txBody>
      </p:sp>
    </p:spTree>
    <p:extLst>
      <p:ext uri="{BB962C8B-B14F-4D97-AF65-F5344CB8AC3E}">
        <p14:creationId xmlns:p14="http://schemas.microsoft.com/office/powerpoint/2010/main" val="3164872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endParaRPr lang="es-ES" altLang="es-ES"/>
          </a:p>
        </p:txBody>
      </p:sp>
      <p:sp>
        <p:nvSpPr>
          <p:cNvPr id="6" name="Footer Placeholder 5"/>
          <p:cNvSpPr>
            <a:spLocks noGrp="1"/>
          </p:cNvSpPr>
          <p:nvPr>
            <p:ph type="ftr" sz="quarter" idx="11"/>
          </p:nvPr>
        </p:nvSpPr>
        <p:spPr/>
        <p:txBody>
          <a:bodyPr/>
          <a:lstStyle/>
          <a:p>
            <a:endParaRPr lang="es-ES" altLang="es-ES"/>
          </a:p>
        </p:txBody>
      </p:sp>
      <p:sp>
        <p:nvSpPr>
          <p:cNvPr id="7" name="Slide Number Placeholder 6"/>
          <p:cNvSpPr>
            <a:spLocks noGrp="1"/>
          </p:cNvSpPr>
          <p:nvPr>
            <p:ph type="sldNum" sz="quarter" idx="12"/>
          </p:nvPr>
        </p:nvSpPr>
        <p:spPr/>
        <p:txBody>
          <a:bodyPr/>
          <a:lstStyle/>
          <a:p>
            <a:fld id="{874232BB-6F62-41E4-8EF2-27E8F73D1D74}" type="slidenum">
              <a:rPr lang="es-ES" altLang="es-ES" smtClean="0"/>
              <a:pPr/>
              <a:t>‹Nº›</a:t>
            </a:fld>
            <a:endParaRPr lang="es-ES" altLang="es-ES"/>
          </a:p>
        </p:txBody>
      </p:sp>
    </p:spTree>
    <p:extLst>
      <p:ext uri="{BB962C8B-B14F-4D97-AF65-F5344CB8AC3E}">
        <p14:creationId xmlns:p14="http://schemas.microsoft.com/office/powerpoint/2010/main" val="2321350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BEBA8EAE-BF5A-486C-A8C5-ECC9F3942E4B}">
                <a14:imgProps xmlns:a14="http://schemas.microsoft.com/office/drawing/2010/main">
                  <a14:imgLayer r:embed="rId14">
                    <a14:imgEffect>
                      <a14:sharpenSoften amount="-38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s-ES" altLang="es-E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ltLang="es-E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0E533F-AC43-4FC0-9E70-18C341D16F84}" type="slidenum">
              <a:rPr lang="es-ES" altLang="es-ES" smtClean="0"/>
              <a:pPr/>
              <a:t>‹Nº›</a:t>
            </a:fld>
            <a:endParaRPr lang="es-ES" altLang="es-ES"/>
          </a:p>
        </p:txBody>
      </p:sp>
    </p:spTree>
    <p:extLst>
      <p:ext uri="{BB962C8B-B14F-4D97-AF65-F5344CB8AC3E}">
        <p14:creationId xmlns:p14="http://schemas.microsoft.com/office/powerpoint/2010/main" val="28059233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35.jpeg"/><Relationship Id="rId5" Type="http://schemas.openxmlformats.org/officeDocument/2006/relationships/image" Target="../media/image34.jpeg"/><Relationship Id="rId4" Type="http://schemas.openxmlformats.org/officeDocument/2006/relationships/image" Target="../media/image33.jpeg"/></Relationships>
</file>

<file path=ppt/slides/_rels/slide16.xml.rels><?xml version="1.0" encoding="UTF-8" standalone="yes"?>
<Relationships xmlns="http://schemas.openxmlformats.org/package/2006/relationships"><Relationship Id="rId8" Type="http://schemas.openxmlformats.org/officeDocument/2006/relationships/image" Target="../media/image41.jpe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10" Type="http://schemas.openxmlformats.org/officeDocument/2006/relationships/image" Target="../media/image42.png"/><Relationship Id="rId4" Type="http://schemas.openxmlformats.org/officeDocument/2006/relationships/image" Target="../media/image37.png"/><Relationship Id="rId9" Type="http://schemas.openxmlformats.org/officeDocument/2006/relationships/hyperlink" Target="https://www.google.es/url?sa=i&amp;rct=j&amp;q=&amp;esrc=s&amp;source=images&amp;cd=&amp;cad=rja&amp;uact=8&amp;ved=0ahUKEwjj2-3_6eHTAhXCvRoKHbj9AjcQjRwIBw&amp;url=https://www.youtube.com/&amp;psig=AFQjCNFjx8z6-KgTmmAIPyw1bJ8rCXV5nA&amp;ust=1494385473832836"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8" name="Rectangle 150"/>
          <p:cNvSpPr>
            <a:spLocks noGrp="1" noChangeArrowheads="1"/>
          </p:cNvSpPr>
          <p:nvPr>
            <p:ph type="ctrTitle"/>
          </p:nvPr>
        </p:nvSpPr>
        <p:spPr>
          <a:xfrm>
            <a:off x="9264352" y="4625012"/>
            <a:ext cx="4537075" cy="647700"/>
          </a:xfrm>
        </p:spPr>
        <p:txBody>
          <a:bodyPr anchor="ctr"/>
          <a:lstStyle/>
          <a:p>
            <a:pPr algn="l"/>
            <a:r>
              <a:rPr lang="es-UY" altLang="es-ES" sz="3600" b="1" dirty="0">
                <a:solidFill>
                  <a:schemeClr val="bg1"/>
                </a:solidFill>
              </a:rPr>
              <a:t>TG3- Grupo T2</a:t>
            </a:r>
            <a:endParaRPr lang="es-ES" altLang="es-ES" sz="3600" b="1" dirty="0">
              <a:solidFill>
                <a:schemeClr val="bg1"/>
              </a:solidFill>
            </a:endParaRPr>
          </a:p>
        </p:txBody>
      </p:sp>
      <p:sp>
        <p:nvSpPr>
          <p:cNvPr id="2215" name="Rectangle 167"/>
          <p:cNvSpPr>
            <a:spLocks noChangeArrowheads="1"/>
          </p:cNvSpPr>
          <p:nvPr/>
        </p:nvSpPr>
        <p:spPr bwMode="auto">
          <a:xfrm>
            <a:off x="7392144" y="5229200"/>
            <a:ext cx="4537075" cy="1224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cs typeface="Arial" panose="020B0604020202020204" pitchFamily="34" charset="0"/>
              </a:defRPr>
            </a:lvl1pPr>
            <a:lvl2pPr algn="ctr">
              <a:defRPr sz="4400">
                <a:solidFill>
                  <a:schemeClr val="tx2"/>
                </a:solidFill>
                <a:latin typeface="Arial" panose="020B0604020202020204" pitchFamily="34" charset="0"/>
                <a:cs typeface="Arial" panose="020B0604020202020204" pitchFamily="34" charset="0"/>
              </a:defRPr>
            </a:lvl2pPr>
            <a:lvl3pPr algn="ctr">
              <a:defRPr sz="4400">
                <a:solidFill>
                  <a:schemeClr val="tx2"/>
                </a:solidFill>
                <a:latin typeface="Arial" panose="020B0604020202020204" pitchFamily="34" charset="0"/>
                <a:cs typeface="Arial" panose="020B0604020202020204" pitchFamily="34" charset="0"/>
              </a:defRPr>
            </a:lvl3pPr>
            <a:lvl4pPr algn="ctr">
              <a:defRPr sz="4400">
                <a:solidFill>
                  <a:schemeClr val="tx2"/>
                </a:solidFill>
                <a:latin typeface="Arial" panose="020B0604020202020204" pitchFamily="34" charset="0"/>
                <a:cs typeface="Arial" panose="020B0604020202020204" pitchFamily="34" charset="0"/>
              </a:defRPr>
            </a:lvl4pPr>
            <a:lvl5pPr algn="ctr">
              <a:defRPr sz="4400">
                <a:solidFill>
                  <a:schemeClr val="tx2"/>
                </a:solidFill>
                <a:latin typeface="Arial" panose="020B0604020202020204" pitchFamily="34" charset="0"/>
                <a:cs typeface="Arial" panose="020B0604020202020204" pitchFamily="34" charset="0"/>
              </a:defRPr>
            </a:lvl5pPr>
            <a:lvl6pPr marL="4572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pPr algn="r"/>
            <a:r>
              <a:rPr lang="es-ES" altLang="es-ES" sz="1800" b="1" dirty="0">
                <a:solidFill>
                  <a:schemeClr val="bg1"/>
                </a:solidFill>
              </a:rPr>
              <a:t> </a:t>
            </a:r>
          </a:p>
          <a:p>
            <a:pPr algn="r"/>
            <a:r>
              <a:rPr lang="es-ES" altLang="es-ES" sz="1800" b="1" dirty="0">
                <a:solidFill>
                  <a:schemeClr val="bg1"/>
                </a:solidFill>
              </a:rPr>
              <a:t>Darío Cuevas López </a:t>
            </a:r>
          </a:p>
          <a:p>
            <a:pPr algn="r"/>
            <a:r>
              <a:rPr lang="es-ES" altLang="es-ES" sz="1800" b="1" dirty="0">
                <a:solidFill>
                  <a:schemeClr val="bg1"/>
                </a:solidFill>
              </a:rPr>
              <a:t>Sergio Sanz García </a:t>
            </a:r>
          </a:p>
          <a:p>
            <a:pPr algn="r"/>
            <a:r>
              <a:rPr lang="es-ES" altLang="es-ES" sz="1800" b="1" dirty="0">
                <a:solidFill>
                  <a:schemeClr val="bg1"/>
                </a:solidFill>
              </a:rPr>
              <a:t>David García Rubio </a:t>
            </a:r>
          </a:p>
          <a:p>
            <a:pPr algn="r"/>
            <a:r>
              <a:rPr lang="es-ES" altLang="es-ES" sz="1800" b="1" dirty="0">
                <a:solidFill>
                  <a:schemeClr val="bg1"/>
                </a:solidFill>
              </a:rPr>
              <a:t>Agustín Rodríguez González  </a:t>
            </a:r>
          </a:p>
        </p:txBody>
      </p:sp>
      <p:sp>
        <p:nvSpPr>
          <p:cNvPr id="4" name="Rectángulo 3"/>
          <p:cNvSpPr/>
          <p:nvPr/>
        </p:nvSpPr>
        <p:spPr>
          <a:xfrm rot="18974152">
            <a:off x="4096474" y="1177831"/>
            <a:ext cx="4133430" cy="4206910"/>
          </a:xfrm>
          <a:prstGeom prst="rect">
            <a:avLst/>
          </a:prstGeom>
          <a:solidFill>
            <a:schemeClr val="tx1">
              <a:alpha val="54000"/>
            </a:schemeClr>
          </a:solidFill>
          <a:ln w="857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4"/>
          <p:cNvSpPr/>
          <p:nvPr/>
        </p:nvSpPr>
        <p:spPr>
          <a:xfrm>
            <a:off x="4367808" y="1850125"/>
            <a:ext cx="3744416" cy="2862322"/>
          </a:xfrm>
          <a:prstGeom prst="rect">
            <a:avLst/>
          </a:prstGeom>
        </p:spPr>
        <p:txBody>
          <a:bodyPr wrap="square">
            <a:spAutoFit/>
          </a:bodyPr>
          <a:lstStyle/>
          <a:p>
            <a:pPr algn="ctr"/>
            <a:r>
              <a:rPr lang="es-ES" sz="3600" dirty="0">
                <a:solidFill>
                  <a:schemeClr val="accent2"/>
                </a:solidFill>
              </a:rPr>
              <a:t>Software de diseño y creación de prototipos y maquetas para impresoras 3D</a:t>
            </a:r>
          </a:p>
        </p:txBody>
      </p:sp>
      <p:sp>
        <p:nvSpPr>
          <p:cNvPr id="6" name="Rectángulo 5"/>
          <p:cNvSpPr/>
          <p:nvPr/>
        </p:nvSpPr>
        <p:spPr>
          <a:xfrm rot="2770161">
            <a:off x="4104895" y="1239507"/>
            <a:ext cx="4116588" cy="408355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4.Proyecto de diseño de un Prototipo con </a:t>
            </a:r>
            <a:r>
              <a:rPr lang="es-ES" sz="4000" dirty="0" err="1"/>
              <a:t>SketchUP</a:t>
            </a:r>
            <a:endParaRPr lang="es-ES" altLang="es-ES" sz="4100" dirty="0"/>
          </a:p>
        </p:txBody>
      </p:sp>
      <p:grpSp>
        <p:nvGrpSpPr>
          <p:cNvPr id="8" name="Grupo 7"/>
          <p:cNvGrpSpPr/>
          <p:nvPr/>
        </p:nvGrpSpPr>
        <p:grpSpPr>
          <a:xfrm>
            <a:off x="4837190" y="1186329"/>
            <a:ext cx="2407716" cy="411377"/>
            <a:chOff x="1825147" y="3047189"/>
            <a:chExt cx="4440233" cy="779563"/>
          </a:xfrm>
        </p:grpSpPr>
        <p:sp>
          <p:nvSpPr>
            <p:cNvPr id="9" name="Diagrama de flujo: conector 8"/>
            <p:cNvSpPr/>
            <p:nvPr/>
          </p:nvSpPr>
          <p:spPr>
            <a:xfrm>
              <a:off x="5401284" y="3047189"/>
              <a:ext cx="864096" cy="779563"/>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p:cNvSpPr/>
            <p:nvPr/>
          </p:nvSpPr>
          <p:spPr>
            <a:xfrm>
              <a:off x="1825147" y="3047189"/>
              <a:ext cx="4032448" cy="779563"/>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12" name="Imagen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0610" y="1093651"/>
            <a:ext cx="2429896" cy="527760"/>
          </a:xfrm>
          <a:prstGeom prst="rect">
            <a:avLst/>
          </a:prstGeom>
        </p:spPr>
      </p:pic>
      <p:sp>
        <p:nvSpPr>
          <p:cNvPr id="28" name="Rectángulo 27"/>
          <p:cNvSpPr/>
          <p:nvPr/>
        </p:nvSpPr>
        <p:spPr>
          <a:xfrm>
            <a:off x="649718" y="1496503"/>
            <a:ext cx="3359509" cy="369332"/>
          </a:xfrm>
          <a:prstGeom prst="rect">
            <a:avLst/>
          </a:prstGeom>
        </p:spPr>
        <p:txBody>
          <a:bodyPr wrap="none">
            <a:spAutoFit/>
          </a:bodyPr>
          <a:lstStyle/>
          <a:p>
            <a:r>
              <a:rPr lang="es-ES" dirty="0">
                <a:solidFill>
                  <a:schemeClr val="bg1"/>
                </a:solidFill>
              </a:rPr>
              <a:t>4.4 Documentación de instalación</a:t>
            </a:r>
          </a:p>
        </p:txBody>
      </p:sp>
      <p:sp>
        <p:nvSpPr>
          <p:cNvPr id="13" name="CuadroTexto 12"/>
          <p:cNvSpPr txBox="1"/>
          <p:nvPr/>
        </p:nvSpPr>
        <p:spPr>
          <a:xfrm>
            <a:off x="692178" y="2078147"/>
            <a:ext cx="3888432" cy="923330"/>
          </a:xfrm>
          <a:prstGeom prst="rect">
            <a:avLst/>
          </a:prstGeom>
          <a:noFill/>
        </p:spPr>
        <p:txBody>
          <a:bodyPr wrap="square" rtlCol="0">
            <a:spAutoFit/>
          </a:bodyPr>
          <a:lstStyle/>
          <a:p>
            <a:r>
              <a:rPr lang="es-ES" dirty="0"/>
              <a:t>Se empezó con la descarga del software de la pagina oficial de </a:t>
            </a:r>
            <a:r>
              <a:rPr lang="es-ES" dirty="0" err="1"/>
              <a:t>SketchUp</a:t>
            </a:r>
            <a:endParaRPr lang="es-ES" dirty="0"/>
          </a:p>
          <a:p>
            <a:r>
              <a:rPr lang="es-ES" dirty="0"/>
              <a:t> </a:t>
            </a:r>
          </a:p>
        </p:txBody>
      </p:sp>
      <p:sp>
        <p:nvSpPr>
          <p:cNvPr id="14" name="CuadroTexto 13"/>
          <p:cNvSpPr txBox="1"/>
          <p:nvPr/>
        </p:nvSpPr>
        <p:spPr>
          <a:xfrm>
            <a:off x="6976975" y="2022022"/>
            <a:ext cx="4429822" cy="923330"/>
          </a:xfrm>
          <a:prstGeom prst="rect">
            <a:avLst/>
          </a:prstGeom>
          <a:noFill/>
        </p:spPr>
        <p:txBody>
          <a:bodyPr wrap="square" rtlCol="0">
            <a:spAutoFit/>
          </a:bodyPr>
          <a:lstStyle/>
          <a:p>
            <a:r>
              <a:rPr lang="es-ES" dirty="0"/>
              <a:t>A continuación se ha procedido a la instalación del software, tras lo cual aparecen 3 accesos directos</a:t>
            </a:r>
          </a:p>
        </p:txBody>
      </p:sp>
      <p:sp>
        <p:nvSpPr>
          <p:cNvPr id="15" name="CuadroTexto 14"/>
          <p:cNvSpPr txBox="1"/>
          <p:nvPr/>
        </p:nvSpPr>
        <p:spPr>
          <a:xfrm>
            <a:off x="695312" y="4796975"/>
            <a:ext cx="3297253" cy="369332"/>
          </a:xfrm>
          <a:prstGeom prst="rect">
            <a:avLst/>
          </a:prstGeom>
          <a:noFill/>
        </p:spPr>
        <p:txBody>
          <a:bodyPr wrap="square" rtlCol="0">
            <a:spAutoFit/>
          </a:bodyPr>
          <a:lstStyle/>
          <a:p>
            <a:r>
              <a:rPr lang="es-ES" dirty="0"/>
              <a:t>Definimos la plantilla inicial</a:t>
            </a:r>
          </a:p>
        </p:txBody>
      </p:sp>
      <p:sp>
        <p:nvSpPr>
          <p:cNvPr id="16" name="CuadroTexto 15"/>
          <p:cNvSpPr txBox="1"/>
          <p:nvPr/>
        </p:nvSpPr>
        <p:spPr>
          <a:xfrm>
            <a:off x="6799707" y="4602541"/>
            <a:ext cx="4826000" cy="923330"/>
          </a:xfrm>
          <a:prstGeom prst="rect">
            <a:avLst/>
          </a:prstGeom>
          <a:noFill/>
        </p:spPr>
        <p:txBody>
          <a:bodyPr wrap="square" rtlCol="0">
            <a:spAutoFit/>
          </a:bodyPr>
          <a:lstStyle/>
          <a:p>
            <a:r>
              <a:rPr lang="es-ES" dirty="0"/>
              <a:t>E importamos el </a:t>
            </a:r>
            <a:r>
              <a:rPr lang="es-ES" dirty="0" err="1"/>
              <a:t>pluggin</a:t>
            </a:r>
            <a:r>
              <a:rPr lang="es-ES" dirty="0"/>
              <a:t> para poder importar y exportar en formato .STL (necesario para la impresora)</a:t>
            </a:r>
          </a:p>
        </p:txBody>
      </p:sp>
      <p:pic>
        <p:nvPicPr>
          <p:cNvPr id="17" name="Imagen 16"/>
          <p:cNvPicPr>
            <a:picLocks noChangeAspect="1"/>
          </p:cNvPicPr>
          <p:nvPr/>
        </p:nvPicPr>
        <p:blipFill>
          <a:blip r:embed="rId3"/>
          <a:stretch>
            <a:fillRect/>
          </a:stretch>
        </p:blipFill>
        <p:spPr>
          <a:xfrm>
            <a:off x="649718" y="2993303"/>
            <a:ext cx="4125863" cy="995106"/>
          </a:xfrm>
          <a:prstGeom prst="rect">
            <a:avLst/>
          </a:prstGeom>
        </p:spPr>
      </p:pic>
      <p:pic>
        <p:nvPicPr>
          <p:cNvPr id="18" name="Imagen 17"/>
          <p:cNvPicPr>
            <a:picLocks noChangeAspect="1"/>
          </p:cNvPicPr>
          <p:nvPr/>
        </p:nvPicPr>
        <p:blipFill>
          <a:blip r:embed="rId4"/>
          <a:stretch>
            <a:fillRect/>
          </a:stretch>
        </p:blipFill>
        <p:spPr>
          <a:xfrm>
            <a:off x="7763113" y="2885116"/>
            <a:ext cx="3133725" cy="1190625"/>
          </a:xfrm>
          <a:prstGeom prst="rect">
            <a:avLst/>
          </a:prstGeom>
        </p:spPr>
      </p:pic>
      <p:pic>
        <p:nvPicPr>
          <p:cNvPr id="19" name="Imagen 18"/>
          <p:cNvPicPr/>
          <p:nvPr/>
        </p:nvPicPr>
        <p:blipFill>
          <a:blip r:embed="rId5"/>
          <a:stretch>
            <a:fillRect/>
          </a:stretch>
        </p:blipFill>
        <p:spPr>
          <a:xfrm>
            <a:off x="720312" y="5525871"/>
            <a:ext cx="5210175" cy="685800"/>
          </a:xfrm>
          <a:prstGeom prst="rect">
            <a:avLst/>
          </a:prstGeom>
        </p:spPr>
      </p:pic>
      <p:pic>
        <p:nvPicPr>
          <p:cNvPr id="20" name="Imagen 19"/>
          <p:cNvPicPr/>
          <p:nvPr/>
        </p:nvPicPr>
        <p:blipFill>
          <a:blip r:embed="rId6"/>
          <a:stretch>
            <a:fillRect/>
          </a:stretch>
        </p:blipFill>
        <p:spPr>
          <a:xfrm>
            <a:off x="7894825" y="5642670"/>
            <a:ext cx="3114675" cy="666750"/>
          </a:xfrm>
          <a:prstGeom prst="rect">
            <a:avLst/>
          </a:prstGeom>
        </p:spPr>
      </p:pic>
    </p:spTree>
    <p:extLst>
      <p:ext uri="{BB962C8B-B14F-4D97-AF65-F5344CB8AC3E}">
        <p14:creationId xmlns:p14="http://schemas.microsoft.com/office/powerpoint/2010/main" val="247522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ppt_x"/>
                                          </p:val>
                                        </p:tav>
                                        <p:tav tm="100000">
                                          <p:val>
                                            <p:strVal val="#ppt_x"/>
                                          </p:val>
                                        </p:tav>
                                      </p:tavLst>
                                    </p:anim>
                                    <p:anim calcmode="lin" valueType="num">
                                      <p:cBhvr additive="base">
                                        <p:cTn id="2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4.Proyecto de diseño de un Prototipo con </a:t>
            </a:r>
            <a:r>
              <a:rPr lang="es-ES" sz="4000" dirty="0" err="1"/>
              <a:t>SketchUP</a:t>
            </a:r>
            <a:endParaRPr lang="es-ES" altLang="es-ES" sz="4100" dirty="0"/>
          </a:p>
        </p:txBody>
      </p:sp>
      <p:grpSp>
        <p:nvGrpSpPr>
          <p:cNvPr id="8" name="Grupo 7"/>
          <p:cNvGrpSpPr/>
          <p:nvPr/>
        </p:nvGrpSpPr>
        <p:grpSpPr>
          <a:xfrm>
            <a:off x="4837190" y="1186329"/>
            <a:ext cx="2407716" cy="411377"/>
            <a:chOff x="1825147" y="3047189"/>
            <a:chExt cx="4440233" cy="779563"/>
          </a:xfrm>
        </p:grpSpPr>
        <p:sp>
          <p:nvSpPr>
            <p:cNvPr id="9" name="Diagrama de flujo: conector 8"/>
            <p:cNvSpPr/>
            <p:nvPr/>
          </p:nvSpPr>
          <p:spPr>
            <a:xfrm>
              <a:off x="5401284" y="3047189"/>
              <a:ext cx="864096" cy="779563"/>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p:cNvSpPr/>
            <p:nvPr/>
          </p:nvSpPr>
          <p:spPr>
            <a:xfrm>
              <a:off x="1825147" y="3047189"/>
              <a:ext cx="4032448" cy="779563"/>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12" name="Imagen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0610" y="1093651"/>
            <a:ext cx="2429896" cy="527760"/>
          </a:xfrm>
          <a:prstGeom prst="rect">
            <a:avLst/>
          </a:prstGeom>
        </p:spPr>
      </p:pic>
      <p:sp>
        <p:nvSpPr>
          <p:cNvPr id="28" name="Rectángulo 27"/>
          <p:cNvSpPr/>
          <p:nvPr/>
        </p:nvSpPr>
        <p:spPr>
          <a:xfrm>
            <a:off x="649718" y="1496503"/>
            <a:ext cx="4099071" cy="369332"/>
          </a:xfrm>
          <a:prstGeom prst="rect">
            <a:avLst/>
          </a:prstGeom>
        </p:spPr>
        <p:txBody>
          <a:bodyPr wrap="none">
            <a:spAutoFit/>
          </a:bodyPr>
          <a:lstStyle/>
          <a:p>
            <a:r>
              <a:rPr lang="es-ES" dirty="0">
                <a:solidFill>
                  <a:schemeClr val="bg1"/>
                </a:solidFill>
              </a:rPr>
              <a:t>4.5 Documentación de manual de usuario</a:t>
            </a:r>
          </a:p>
        </p:txBody>
      </p:sp>
      <p:pic>
        <p:nvPicPr>
          <p:cNvPr id="21" name="Imagen 20"/>
          <p:cNvPicPr/>
          <p:nvPr/>
        </p:nvPicPr>
        <p:blipFill>
          <a:blip r:embed="rId3"/>
          <a:stretch>
            <a:fillRect/>
          </a:stretch>
        </p:blipFill>
        <p:spPr>
          <a:xfrm>
            <a:off x="684411" y="2040357"/>
            <a:ext cx="8411585" cy="998794"/>
          </a:xfrm>
          <a:prstGeom prst="rect">
            <a:avLst/>
          </a:prstGeom>
        </p:spPr>
      </p:pic>
      <p:pic>
        <p:nvPicPr>
          <p:cNvPr id="22" name="Imagen 21"/>
          <p:cNvPicPr/>
          <p:nvPr/>
        </p:nvPicPr>
        <p:blipFill>
          <a:blip r:embed="rId4"/>
          <a:stretch>
            <a:fillRect/>
          </a:stretch>
        </p:blipFill>
        <p:spPr>
          <a:xfrm>
            <a:off x="8184232" y="3044500"/>
            <a:ext cx="3236613" cy="3126153"/>
          </a:xfrm>
          <a:prstGeom prst="rect">
            <a:avLst/>
          </a:prstGeom>
        </p:spPr>
      </p:pic>
    </p:spTree>
    <p:extLst>
      <p:ext uri="{BB962C8B-B14F-4D97-AF65-F5344CB8AC3E}">
        <p14:creationId xmlns:p14="http://schemas.microsoft.com/office/powerpoint/2010/main" val="138017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arn(inVertic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arn(inVertical)">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2978572" cy="369332"/>
          </a:xfrm>
          <a:prstGeom prst="rect">
            <a:avLst/>
          </a:prstGeom>
        </p:spPr>
        <p:txBody>
          <a:bodyPr wrap="none">
            <a:spAutoFit/>
          </a:bodyPr>
          <a:lstStyle/>
          <a:p>
            <a:r>
              <a:rPr lang="es-ES" dirty="0">
                <a:solidFill>
                  <a:schemeClr val="bg1"/>
                </a:solidFill>
              </a:rPr>
              <a:t>5</a:t>
            </a:r>
            <a:r>
              <a:rPr lang="es-ES" dirty="0" smtClean="0">
                <a:solidFill>
                  <a:schemeClr val="bg1"/>
                </a:solidFill>
              </a:rPr>
              <a:t>.1 </a:t>
            </a:r>
            <a:r>
              <a:rPr lang="es-ES" dirty="0">
                <a:solidFill>
                  <a:schemeClr val="bg1"/>
                </a:solidFill>
              </a:rPr>
              <a:t>Documentación de diseño</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pic>
        <p:nvPicPr>
          <p:cNvPr id="14" name="Imagen 13"/>
          <p:cNvPicPr/>
          <p:nvPr/>
        </p:nvPicPr>
        <p:blipFill>
          <a:blip r:embed="rId3" cstate="print">
            <a:extLst>
              <a:ext uri="{28A0092B-C50C-407E-A947-70E740481C1C}">
                <a14:useLocalDpi xmlns:a14="http://schemas.microsoft.com/office/drawing/2010/main" val="0"/>
              </a:ext>
            </a:extLst>
          </a:blip>
          <a:stretch>
            <a:fillRect/>
          </a:stretch>
        </p:blipFill>
        <p:spPr>
          <a:xfrm>
            <a:off x="479376" y="1967312"/>
            <a:ext cx="7452548" cy="4470296"/>
          </a:xfrm>
          <a:prstGeom prst="rect">
            <a:avLst/>
          </a:prstGeom>
        </p:spPr>
      </p:pic>
      <p:sp>
        <p:nvSpPr>
          <p:cNvPr id="3" name="CuadroTexto 2"/>
          <p:cNvSpPr txBox="1"/>
          <p:nvPr/>
        </p:nvSpPr>
        <p:spPr>
          <a:xfrm>
            <a:off x="8471196" y="2699537"/>
            <a:ext cx="2880320" cy="461665"/>
          </a:xfrm>
          <a:prstGeom prst="rect">
            <a:avLst/>
          </a:prstGeom>
          <a:noFill/>
        </p:spPr>
        <p:txBody>
          <a:bodyPr wrap="square" rtlCol="0">
            <a:spAutoFit/>
          </a:bodyPr>
          <a:lstStyle/>
          <a:p>
            <a:r>
              <a:rPr lang="es-ES" sz="2400" b="1" dirty="0">
                <a:solidFill>
                  <a:schemeClr val="accent2"/>
                </a:solidFill>
              </a:rPr>
              <a:t>Figuras geométricas</a:t>
            </a:r>
          </a:p>
        </p:txBody>
      </p:sp>
      <p:sp>
        <p:nvSpPr>
          <p:cNvPr id="4" name="CuadroTexto 3"/>
          <p:cNvSpPr txBox="1"/>
          <p:nvPr/>
        </p:nvSpPr>
        <p:spPr>
          <a:xfrm>
            <a:off x="8902910" y="3433014"/>
            <a:ext cx="2088232" cy="1569660"/>
          </a:xfrm>
          <a:prstGeom prst="rect">
            <a:avLst/>
          </a:prstGeom>
          <a:noFill/>
        </p:spPr>
        <p:txBody>
          <a:bodyPr wrap="square" rtlCol="0">
            <a:spAutoFit/>
          </a:bodyPr>
          <a:lstStyle/>
          <a:p>
            <a:pPr marL="285750" indent="-285750">
              <a:buFont typeface="Arial" panose="020B0604020202020204" pitchFamily="34" charset="0"/>
              <a:buChar char="•"/>
            </a:pPr>
            <a:r>
              <a:rPr lang="es-ES" sz="2400" dirty="0"/>
              <a:t>Esfera</a:t>
            </a:r>
          </a:p>
          <a:p>
            <a:pPr marL="285750" indent="-285750">
              <a:buFont typeface="Arial" panose="020B0604020202020204" pitchFamily="34" charset="0"/>
              <a:buChar char="•"/>
            </a:pPr>
            <a:r>
              <a:rPr lang="es-ES" sz="2400" dirty="0"/>
              <a:t>Cilindro</a:t>
            </a:r>
          </a:p>
          <a:p>
            <a:pPr marL="285750" indent="-285750">
              <a:buFont typeface="Arial" panose="020B0604020202020204" pitchFamily="34" charset="0"/>
              <a:buChar char="•"/>
            </a:pPr>
            <a:r>
              <a:rPr lang="es-ES" sz="2400" dirty="0"/>
              <a:t>Rosca</a:t>
            </a:r>
          </a:p>
          <a:p>
            <a:pPr marL="285750" indent="-285750">
              <a:buFont typeface="Arial" panose="020B0604020202020204" pitchFamily="34" charset="0"/>
              <a:buChar char="•"/>
            </a:pPr>
            <a:r>
              <a:rPr lang="es-ES" sz="2400" dirty="0"/>
              <a:t>Cubo</a:t>
            </a:r>
          </a:p>
        </p:txBody>
      </p:sp>
    </p:spTree>
    <p:extLst>
      <p:ext uri="{BB962C8B-B14F-4D97-AF65-F5344CB8AC3E}">
        <p14:creationId xmlns:p14="http://schemas.microsoft.com/office/powerpoint/2010/main" val="37463137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3552767" cy="369332"/>
          </a:xfrm>
          <a:prstGeom prst="rect">
            <a:avLst/>
          </a:prstGeom>
        </p:spPr>
        <p:txBody>
          <a:bodyPr wrap="none">
            <a:spAutoFit/>
          </a:bodyPr>
          <a:lstStyle/>
          <a:p>
            <a:r>
              <a:rPr lang="es-ES" dirty="0">
                <a:solidFill>
                  <a:schemeClr val="bg1"/>
                </a:solidFill>
              </a:rPr>
              <a:t>5</a:t>
            </a:r>
            <a:r>
              <a:rPr lang="es-ES" dirty="0" smtClean="0">
                <a:solidFill>
                  <a:schemeClr val="bg1"/>
                </a:solidFill>
              </a:rPr>
              <a:t>.2 </a:t>
            </a:r>
            <a:r>
              <a:rPr lang="es-ES" dirty="0">
                <a:solidFill>
                  <a:schemeClr val="bg1"/>
                </a:solidFill>
              </a:rPr>
              <a:t>Documentación de construcción</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sp>
        <p:nvSpPr>
          <p:cNvPr id="3" name="CuadroTexto 2"/>
          <p:cNvSpPr txBox="1"/>
          <p:nvPr/>
        </p:nvSpPr>
        <p:spPr>
          <a:xfrm>
            <a:off x="7469907" y="1905266"/>
            <a:ext cx="3096344" cy="369332"/>
          </a:xfrm>
          <a:prstGeom prst="rect">
            <a:avLst/>
          </a:prstGeom>
          <a:noFill/>
        </p:spPr>
        <p:txBody>
          <a:bodyPr wrap="square" rtlCol="0">
            <a:spAutoFit/>
          </a:bodyPr>
          <a:lstStyle/>
          <a:p>
            <a:r>
              <a:rPr lang="es-ES" dirty="0"/>
              <a:t>2. Añadir plantilla (imagen)</a:t>
            </a:r>
          </a:p>
        </p:txBody>
      </p:sp>
      <p:sp>
        <p:nvSpPr>
          <p:cNvPr id="7" name="CuadroTexto 6"/>
          <p:cNvSpPr txBox="1"/>
          <p:nvPr/>
        </p:nvSpPr>
        <p:spPr>
          <a:xfrm>
            <a:off x="1089220" y="4254497"/>
            <a:ext cx="3888432" cy="369332"/>
          </a:xfrm>
          <a:prstGeom prst="rect">
            <a:avLst/>
          </a:prstGeom>
          <a:noFill/>
        </p:spPr>
        <p:txBody>
          <a:bodyPr wrap="square" rtlCol="0">
            <a:spAutoFit/>
          </a:bodyPr>
          <a:lstStyle/>
          <a:p>
            <a:r>
              <a:rPr lang="es-ES" dirty="0"/>
              <a:t>3. Insertar figuras geométricas (mallas)</a:t>
            </a:r>
          </a:p>
        </p:txBody>
      </p:sp>
      <p:sp>
        <p:nvSpPr>
          <p:cNvPr id="8" name="CuadroTexto 7"/>
          <p:cNvSpPr txBox="1"/>
          <p:nvPr/>
        </p:nvSpPr>
        <p:spPr>
          <a:xfrm>
            <a:off x="7469907" y="4371840"/>
            <a:ext cx="3748063" cy="369332"/>
          </a:xfrm>
          <a:prstGeom prst="rect">
            <a:avLst/>
          </a:prstGeom>
          <a:noFill/>
        </p:spPr>
        <p:txBody>
          <a:bodyPr wrap="square" rtlCol="0">
            <a:spAutoFit/>
          </a:bodyPr>
          <a:lstStyle/>
          <a:p>
            <a:r>
              <a:rPr lang="es-ES" dirty="0"/>
              <a:t>4. Modificar figuras geométricas</a:t>
            </a:r>
          </a:p>
        </p:txBody>
      </p:sp>
      <p:sp>
        <p:nvSpPr>
          <p:cNvPr id="9" name="CuadroTexto 8"/>
          <p:cNvSpPr txBox="1"/>
          <p:nvPr/>
        </p:nvSpPr>
        <p:spPr>
          <a:xfrm>
            <a:off x="1554231" y="1878429"/>
            <a:ext cx="3888432" cy="369332"/>
          </a:xfrm>
          <a:prstGeom prst="rect">
            <a:avLst/>
          </a:prstGeom>
          <a:noFill/>
        </p:spPr>
        <p:txBody>
          <a:bodyPr wrap="square" rtlCol="0">
            <a:spAutoFit/>
          </a:bodyPr>
          <a:lstStyle/>
          <a:p>
            <a:r>
              <a:rPr lang="es-ES" dirty="0"/>
              <a:t>1. Configuración de Vistas</a:t>
            </a:r>
          </a:p>
        </p:txBody>
      </p:sp>
      <p:pic>
        <p:nvPicPr>
          <p:cNvPr id="4" name="Imagen 3"/>
          <p:cNvPicPr>
            <a:picLocks noChangeAspect="1"/>
          </p:cNvPicPr>
          <p:nvPr/>
        </p:nvPicPr>
        <p:blipFill>
          <a:blip r:embed="rId3"/>
          <a:stretch>
            <a:fillRect/>
          </a:stretch>
        </p:blipFill>
        <p:spPr>
          <a:xfrm>
            <a:off x="1087657" y="2224550"/>
            <a:ext cx="3718629" cy="1874857"/>
          </a:xfrm>
          <a:prstGeom prst="rect">
            <a:avLst/>
          </a:prstGeom>
        </p:spPr>
      </p:pic>
      <p:pic>
        <p:nvPicPr>
          <p:cNvPr id="6" name="Imagen 5"/>
          <p:cNvPicPr>
            <a:picLocks noChangeAspect="1"/>
          </p:cNvPicPr>
          <p:nvPr/>
        </p:nvPicPr>
        <p:blipFill>
          <a:blip r:embed="rId4"/>
          <a:stretch>
            <a:fillRect/>
          </a:stretch>
        </p:blipFill>
        <p:spPr>
          <a:xfrm>
            <a:off x="7286641" y="2347917"/>
            <a:ext cx="3462877" cy="1768470"/>
          </a:xfrm>
          <a:prstGeom prst="rect">
            <a:avLst/>
          </a:prstGeom>
        </p:spPr>
      </p:pic>
      <p:pic>
        <p:nvPicPr>
          <p:cNvPr id="10" name="Imagen 9"/>
          <p:cNvPicPr>
            <a:picLocks noChangeAspect="1"/>
          </p:cNvPicPr>
          <p:nvPr/>
        </p:nvPicPr>
        <p:blipFill rotWithShape="1">
          <a:blip r:embed="rId5"/>
          <a:srcRect l="1192" t="159" r="14479" b="-159"/>
          <a:stretch/>
        </p:blipFill>
        <p:spPr>
          <a:xfrm>
            <a:off x="7378134" y="4741172"/>
            <a:ext cx="3406011" cy="1752804"/>
          </a:xfrm>
          <a:prstGeom prst="rect">
            <a:avLst/>
          </a:prstGeom>
        </p:spPr>
      </p:pic>
      <p:pic>
        <p:nvPicPr>
          <p:cNvPr id="12" name="Imagen 11"/>
          <p:cNvPicPr>
            <a:picLocks noChangeAspect="1"/>
          </p:cNvPicPr>
          <p:nvPr/>
        </p:nvPicPr>
        <p:blipFill>
          <a:blip r:embed="rId6"/>
          <a:stretch>
            <a:fillRect/>
          </a:stretch>
        </p:blipFill>
        <p:spPr>
          <a:xfrm>
            <a:off x="1189388" y="4632048"/>
            <a:ext cx="3688096" cy="1894471"/>
          </a:xfrm>
          <a:prstGeom prst="rect">
            <a:avLst/>
          </a:prstGeom>
        </p:spPr>
      </p:pic>
    </p:spTree>
    <p:extLst>
      <p:ext uri="{BB962C8B-B14F-4D97-AF65-F5344CB8AC3E}">
        <p14:creationId xmlns:p14="http://schemas.microsoft.com/office/powerpoint/2010/main" val="30277538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endParaRPr lang="es-ES" b="1" dirty="0"/>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3116431" cy="369332"/>
          </a:xfrm>
          <a:prstGeom prst="rect">
            <a:avLst/>
          </a:prstGeom>
        </p:spPr>
        <p:txBody>
          <a:bodyPr wrap="none">
            <a:spAutoFit/>
          </a:bodyPr>
          <a:lstStyle/>
          <a:p>
            <a:r>
              <a:rPr lang="es-ES" dirty="0">
                <a:solidFill>
                  <a:schemeClr val="bg1"/>
                </a:solidFill>
              </a:rPr>
              <a:t>5</a:t>
            </a:r>
            <a:r>
              <a:rPr lang="es-ES" dirty="0" smtClean="0">
                <a:solidFill>
                  <a:schemeClr val="bg1"/>
                </a:solidFill>
              </a:rPr>
              <a:t>.3 </a:t>
            </a:r>
            <a:r>
              <a:rPr lang="es-ES" dirty="0">
                <a:solidFill>
                  <a:schemeClr val="bg1"/>
                </a:solidFill>
              </a:rPr>
              <a:t>Documentación de pruebas</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pic>
        <p:nvPicPr>
          <p:cNvPr id="6" name="Imagen 5"/>
          <p:cNvPicPr/>
          <p:nvPr/>
        </p:nvPicPr>
        <p:blipFill>
          <a:blip r:embed="rId3"/>
          <a:stretch>
            <a:fillRect/>
          </a:stretch>
        </p:blipFill>
        <p:spPr>
          <a:xfrm>
            <a:off x="1162213" y="2473005"/>
            <a:ext cx="5400040" cy="617855"/>
          </a:xfrm>
          <a:prstGeom prst="rect">
            <a:avLst/>
          </a:prstGeom>
        </p:spPr>
      </p:pic>
      <p:pic>
        <p:nvPicPr>
          <p:cNvPr id="7" name="Imagen 6"/>
          <p:cNvPicPr/>
          <p:nvPr/>
        </p:nvPicPr>
        <p:blipFill>
          <a:blip r:embed="rId4"/>
          <a:stretch>
            <a:fillRect/>
          </a:stretch>
        </p:blipFill>
        <p:spPr>
          <a:xfrm>
            <a:off x="1162213" y="4481557"/>
            <a:ext cx="5400040" cy="1849755"/>
          </a:xfrm>
          <a:prstGeom prst="rect">
            <a:avLst/>
          </a:prstGeom>
        </p:spPr>
      </p:pic>
      <p:pic>
        <p:nvPicPr>
          <p:cNvPr id="8" name="Imagen 7"/>
          <p:cNvPicPr/>
          <p:nvPr/>
        </p:nvPicPr>
        <p:blipFill>
          <a:blip r:embed="rId5"/>
          <a:stretch>
            <a:fillRect/>
          </a:stretch>
        </p:blipFill>
        <p:spPr>
          <a:xfrm>
            <a:off x="1162213" y="3287491"/>
            <a:ext cx="5400040" cy="935990"/>
          </a:xfrm>
          <a:prstGeom prst="rect">
            <a:avLst/>
          </a:prstGeom>
        </p:spPr>
      </p:pic>
      <p:pic>
        <p:nvPicPr>
          <p:cNvPr id="9" name="Imagen 8"/>
          <p:cNvPicPr/>
          <p:nvPr/>
        </p:nvPicPr>
        <p:blipFill>
          <a:blip r:embed="rId6"/>
          <a:stretch>
            <a:fillRect/>
          </a:stretch>
        </p:blipFill>
        <p:spPr>
          <a:xfrm>
            <a:off x="7248128" y="2426007"/>
            <a:ext cx="3456384" cy="3974053"/>
          </a:xfrm>
          <a:prstGeom prst="rect">
            <a:avLst/>
          </a:prstGeom>
        </p:spPr>
      </p:pic>
      <p:sp>
        <p:nvSpPr>
          <p:cNvPr id="10" name="Rectángulo 9"/>
          <p:cNvSpPr/>
          <p:nvPr/>
        </p:nvSpPr>
        <p:spPr>
          <a:xfrm>
            <a:off x="5019436" y="1928775"/>
            <a:ext cx="2130070" cy="369332"/>
          </a:xfrm>
          <a:prstGeom prst="rect">
            <a:avLst/>
          </a:prstGeom>
        </p:spPr>
        <p:txBody>
          <a:bodyPr wrap="none">
            <a:spAutoFit/>
          </a:bodyPr>
          <a:lstStyle/>
          <a:p>
            <a:r>
              <a:rPr lang="es-ES" dirty="0"/>
              <a:t>PRUEBAS DE DISEÑO</a:t>
            </a:r>
          </a:p>
        </p:txBody>
      </p:sp>
    </p:spTree>
    <p:extLst>
      <p:ext uri="{BB962C8B-B14F-4D97-AF65-F5344CB8AC3E}">
        <p14:creationId xmlns:p14="http://schemas.microsoft.com/office/powerpoint/2010/main" val="17925505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endParaRPr lang="es-ES" b="1" dirty="0"/>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3116431" cy="369332"/>
          </a:xfrm>
          <a:prstGeom prst="rect">
            <a:avLst/>
          </a:prstGeom>
        </p:spPr>
        <p:txBody>
          <a:bodyPr wrap="none">
            <a:spAutoFit/>
          </a:bodyPr>
          <a:lstStyle/>
          <a:p>
            <a:r>
              <a:rPr lang="es-ES" dirty="0" smtClean="0">
                <a:solidFill>
                  <a:schemeClr val="bg1"/>
                </a:solidFill>
              </a:rPr>
              <a:t>5.3 </a:t>
            </a:r>
            <a:r>
              <a:rPr lang="es-ES" dirty="0">
                <a:solidFill>
                  <a:schemeClr val="bg1"/>
                </a:solidFill>
              </a:rPr>
              <a:t>Documentación de pruebas</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sp>
        <p:nvSpPr>
          <p:cNvPr id="10" name="Rectángulo 9"/>
          <p:cNvSpPr/>
          <p:nvPr/>
        </p:nvSpPr>
        <p:spPr>
          <a:xfrm>
            <a:off x="4901066" y="1985032"/>
            <a:ext cx="2483693" cy="369332"/>
          </a:xfrm>
          <a:prstGeom prst="rect">
            <a:avLst/>
          </a:prstGeom>
        </p:spPr>
        <p:txBody>
          <a:bodyPr wrap="none">
            <a:spAutoFit/>
          </a:bodyPr>
          <a:lstStyle/>
          <a:p>
            <a:r>
              <a:rPr lang="es-ES" dirty="0"/>
              <a:t>PRUEBAS DE IMPRESIÓN</a:t>
            </a:r>
          </a:p>
        </p:txBody>
      </p:sp>
      <p:pic>
        <p:nvPicPr>
          <p:cNvPr id="12" name="Imagen 11" descr="C:\Users\Darío\AppData\Local\Microsoft\Windows\INetCacheContent.Word\DA35BDD6-9842-426C-B036-F561C61237B7.jpg"/>
          <p:cNvPicPr/>
          <p:nvPr/>
        </p:nvPicPr>
        <p:blipFill rotWithShape="1">
          <a:blip r:embed="rId3" cstate="print">
            <a:extLst>
              <a:ext uri="{28A0092B-C50C-407E-A947-70E740481C1C}">
                <a14:useLocalDpi xmlns:a14="http://schemas.microsoft.com/office/drawing/2010/main" val="0"/>
              </a:ext>
            </a:extLst>
          </a:blip>
          <a:srcRect l="7327" r="5348" b="9661"/>
          <a:stretch/>
        </p:blipFill>
        <p:spPr bwMode="auto">
          <a:xfrm>
            <a:off x="407368" y="2788928"/>
            <a:ext cx="5146040" cy="2996565"/>
          </a:xfrm>
          <a:prstGeom prst="rect">
            <a:avLst/>
          </a:prstGeom>
          <a:noFill/>
          <a:ln>
            <a:noFill/>
          </a:ln>
          <a:extLst>
            <a:ext uri="{53640926-AAD7-44D8-BBD7-CCE9431645EC}">
              <a14:shadowObscured xmlns:a14="http://schemas.microsoft.com/office/drawing/2010/main"/>
            </a:ext>
          </a:extLst>
        </p:spPr>
      </p:pic>
      <p:pic>
        <p:nvPicPr>
          <p:cNvPr id="13" name="Imagen 12" descr="C:\Users\Darío\AppData\Local\Microsoft\Windows\INetCacheContent.Word\09B3B7C9-4C35-447D-ADD6-AD78411D5985.jpg"/>
          <p:cNvPicPr/>
          <p:nvPr/>
        </p:nvPicPr>
        <p:blipFill rotWithShape="1">
          <a:blip r:embed="rId4" cstate="print">
            <a:extLst>
              <a:ext uri="{28A0092B-C50C-407E-A947-70E740481C1C}">
                <a14:useLocalDpi xmlns:a14="http://schemas.microsoft.com/office/drawing/2010/main" val="0"/>
              </a:ext>
            </a:extLst>
          </a:blip>
          <a:srcRect l="10131" t="18076" b="15898"/>
          <a:stretch/>
        </p:blipFill>
        <p:spPr bwMode="auto">
          <a:xfrm>
            <a:off x="3841251" y="3480107"/>
            <a:ext cx="2119630" cy="2768600"/>
          </a:xfrm>
          <a:prstGeom prst="ellipse">
            <a:avLst/>
          </a:prstGeom>
          <a:ln w="63500" cap="rnd" cmpd="sng" algn="ctr">
            <a:solidFill>
              <a:srgbClr val="333333"/>
            </a:solidFill>
            <a:prstDash val="solid"/>
            <a:round/>
            <a:headEnd type="none" w="med" len="med"/>
            <a:tailEnd type="none" w="med" len="med"/>
          </a:ln>
          <a:effectLst/>
          <a:scene3d>
            <a:camera prst="orthographicFront"/>
            <a:lightRig rig="contrasting" dir="t">
              <a:rot lat="0" lon="0" rev="3000000"/>
            </a:lightRig>
          </a:scene3d>
          <a:sp3d contourW="7620">
            <a:bevelT w="95250" h="31750"/>
            <a:contourClr>
              <a:srgbClr val="333333"/>
            </a:contourClr>
          </a:sp3d>
          <a:extLst>
            <a:ext uri="{53640926-AAD7-44D8-BBD7-CCE9431645EC}">
              <a14:shadowObscured xmlns:a14="http://schemas.microsoft.com/office/drawing/2010/main"/>
            </a:ext>
          </a:extLst>
        </p:spPr>
      </p:pic>
      <p:pic>
        <p:nvPicPr>
          <p:cNvPr id="14" name="Imagen 13" descr="C:\Users\Darío\AppData\Local\Microsoft\Windows\INetCacheContent.Word\7ABB0C37-B2F8-401B-9C9F-8AB72A37E427.jpg"/>
          <p:cNvPicPr/>
          <p:nvPr/>
        </p:nvPicPr>
        <p:blipFill rotWithShape="1">
          <a:blip r:embed="rId5" cstate="print">
            <a:extLst>
              <a:ext uri="{28A0092B-C50C-407E-A947-70E740481C1C}">
                <a14:useLocalDpi xmlns:a14="http://schemas.microsoft.com/office/drawing/2010/main" val="0"/>
              </a:ext>
            </a:extLst>
          </a:blip>
          <a:srcRect l="2998" r="6555" b="12148"/>
          <a:stretch/>
        </p:blipFill>
        <p:spPr bwMode="auto">
          <a:xfrm>
            <a:off x="6061017" y="2812391"/>
            <a:ext cx="5364480" cy="2933065"/>
          </a:xfrm>
          <a:prstGeom prst="rect">
            <a:avLst/>
          </a:prstGeom>
          <a:noFill/>
          <a:ln>
            <a:noFill/>
          </a:ln>
          <a:extLst>
            <a:ext uri="{53640926-AAD7-44D8-BBD7-CCE9431645EC}">
              <a14:shadowObscured xmlns:a14="http://schemas.microsoft.com/office/drawing/2010/main"/>
            </a:ext>
          </a:extLst>
        </p:spPr>
      </p:pic>
      <p:pic>
        <p:nvPicPr>
          <p:cNvPr id="15" name="Imagen 14" descr="C:\Users\Darío\AppData\Local\Microsoft\Windows\INetCacheContent.Word\F6C227CF-883B-48FE-8173-1876C9098EEC.JPG"/>
          <p:cNvPicPr/>
          <p:nvPr/>
        </p:nvPicPr>
        <p:blipFill rotWithShape="1">
          <a:blip r:embed="rId6" cstate="print">
            <a:extLst>
              <a:ext uri="{28A0092B-C50C-407E-A947-70E740481C1C}">
                <a14:useLocalDpi xmlns:a14="http://schemas.microsoft.com/office/drawing/2010/main" val="0"/>
              </a:ext>
            </a:extLst>
          </a:blip>
          <a:srcRect t="17467" b="7093"/>
          <a:stretch/>
        </p:blipFill>
        <p:spPr bwMode="auto">
          <a:xfrm>
            <a:off x="9803696" y="3449285"/>
            <a:ext cx="2082800" cy="2790825"/>
          </a:xfrm>
          <a:prstGeom prst="ellipse">
            <a:avLst/>
          </a:prstGeom>
          <a:ln w="63500" cap="rnd" cmpd="sng" algn="ctr">
            <a:solidFill>
              <a:srgbClr val="333333"/>
            </a:solidFill>
            <a:prstDash val="solid"/>
            <a:round/>
            <a:headEnd type="none" w="med" len="med"/>
            <a:tailEnd type="none" w="med" len="med"/>
          </a:ln>
          <a:effectLst/>
          <a:scene3d>
            <a:camera prst="orthographicFront"/>
            <a:lightRig rig="contrasting" dir="t">
              <a:rot lat="0" lon="0" rev="3000000"/>
            </a:lightRig>
          </a:scene3d>
          <a:sp3d contourW="7620">
            <a:bevelT w="95250" h="31750"/>
            <a:contourClr>
              <a:srgbClr val="333333"/>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15678261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3359509" cy="369332"/>
          </a:xfrm>
          <a:prstGeom prst="rect">
            <a:avLst/>
          </a:prstGeom>
        </p:spPr>
        <p:txBody>
          <a:bodyPr wrap="none">
            <a:spAutoFit/>
          </a:bodyPr>
          <a:lstStyle/>
          <a:p>
            <a:r>
              <a:rPr lang="es-ES" dirty="0">
                <a:solidFill>
                  <a:schemeClr val="bg1"/>
                </a:solidFill>
              </a:rPr>
              <a:t>5</a:t>
            </a:r>
            <a:r>
              <a:rPr lang="es-ES" dirty="0" smtClean="0">
                <a:solidFill>
                  <a:schemeClr val="bg1"/>
                </a:solidFill>
              </a:rPr>
              <a:t>.4 </a:t>
            </a:r>
            <a:r>
              <a:rPr lang="es-ES" dirty="0">
                <a:solidFill>
                  <a:schemeClr val="bg1"/>
                </a:solidFill>
              </a:rPr>
              <a:t>Documentación de instalación</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pic>
        <p:nvPicPr>
          <p:cNvPr id="6" name="Marcador de contenido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736" y="2124010"/>
            <a:ext cx="4192378" cy="1310119"/>
          </a:xfrm>
          <a:prstGeom prst="rect">
            <a:avLst/>
          </a:prstGeom>
        </p:spPr>
      </p:pic>
      <p:pic>
        <p:nvPicPr>
          <p:cNvPr id="4" name="Imagen 3"/>
          <p:cNvPicPr>
            <a:picLocks noChangeAspect="1"/>
          </p:cNvPicPr>
          <p:nvPr/>
        </p:nvPicPr>
        <p:blipFill rotWithShape="1">
          <a:blip r:embed="rId4"/>
          <a:srcRect t="17006" b="29226"/>
          <a:stretch/>
        </p:blipFill>
        <p:spPr>
          <a:xfrm>
            <a:off x="4428641" y="2163251"/>
            <a:ext cx="3384376" cy="1150611"/>
          </a:xfrm>
          <a:prstGeom prst="rect">
            <a:avLst/>
          </a:prstGeom>
        </p:spPr>
      </p:pic>
      <p:pic>
        <p:nvPicPr>
          <p:cNvPr id="7" name="Imagen 6"/>
          <p:cNvPicPr>
            <a:picLocks noChangeAspect="1"/>
          </p:cNvPicPr>
          <p:nvPr/>
        </p:nvPicPr>
        <p:blipFill>
          <a:blip r:embed="rId5"/>
          <a:stretch>
            <a:fillRect/>
          </a:stretch>
        </p:blipFill>
        <p:spPr>
          <a:xfrm>
            <a:off x="8883908" y="2124010"/>
            <a:ext cx="2740673" cy="1255292"/>
          </a:xfrm>
          <a:prstGeom prst="rect">
            <a:avLst/>
          </a:prstGeom>
        </p:spPr>
      </p:pic>
      <p:pic>
        <p:nvPicPr>
          <p:cNvPr id="12" name="Imagen 11"/>
          <p:cNvPicPr/>
          <p:nvPr/>
        </p:nvPicPr>
        <p:blipFill>
          <a:blip r:embed="rId6"/>
          <a:stretch>
            <a:fillRect/>
          </a:stretch>
        </p:blipFill>
        <p:spPr>
          <a:xfrm>
            <a:off x="920777" y="3630416"/>
            <a:ext cx="2664295" cy="2762685"/>
          </a:xfrm>
          <a:prstGeom prst="rect">
            <a:avLst/>
          </a:prstGeom>
        </p:spPr>
      </p:pic>
      <p:pic>
        <p:nvPicPr>
          <p:cNvPr id="13" name="Imagen 12"/>
          <p:cNvPicPr/>
          <p:nvPr/>
        </p:nvPicPr>
        <p:blipFill>
          <a:blip r:embed="rId7"/>
          <a:stretch>
            <a:fillRect/>
          </a:stretch>
        </p:blipFill>
        <p:spPr>
          <a:xfrm>
            <a:off x="3822601" y="3780526"/>
            <a:ext cx="4523740" cy="2407285"/>
          </a:xfrm>
          <a:prstGeom prst="rect">
            <a:avLst/>
          </a:prstGeom>
        </p:spPr>
      </p:pic>
      <p:pic>
        <p:nvPicPr>
          <p:cNvPr id="14" name="Imagen 13" descr="https://ae01.alicdn.com/kf/HTB1WVf5QpXXXXXlXpXXq6xXFXXXS/2017-anet-a6-3d-reprap-prusa-impresora-de-gran-fabricante-de-actualizaci%C3%B3n-i3-Filamento-Impresora-3D.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597391" y="3423281"/>
            <a:ext cx="3100705" cy="3100705"/>
          </a:xfrm>
          <a:prstGeom prst="rect">
            <a:avLst/>
          </a:prstGeom>
          <a:noFill/>
          <a:ln>
            <a:noFill/>
          </a:ln>
        </p:spPr>
      </p:pic>
      <p:pic>
        <p:nvPicPr>
          <p:cNvPr id="1028" name="Picture 4" descr="Resultado de imagen de youtube">
            <a:hlinkClick r:id="rId9"/>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14669" t="33463" r="15903" b="34707"/>
          <a:stretch/>
        </p:blipFill>
        <p:spPr bwMode="auto">
          <a:xfrm>
            <a:off x="10284927" y="5667495"/>
            <a:ext cx="1582717" cy="725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9218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dirty="0"/>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5.Proyecto de diseño de un Prototipo con </a:t>
            </a:r>
            <a:r>
              <a:rPr lang="es-ES" sz="4000" dirty="0" err="1"/>
              <a:t>Blender</a:t>
            </a:r>
            <a:endParaRPr lang="es-ES" altLang="es-ES" sz="4100" dirty="0"/>
          </a:p>
        </p:txBody>
      </p:sp>
      <p:sp>
        <p:nvSpPr>
          <p:cNvPr id="28" name="Rectángulo 27"/>
          <p:cNvSpPr/>
          <p:nvPr/>
        </p:nvSpPr>
        <p:spPr>
          <a:xfrm>
            <a:off x="649718" y="1496503"/>
            <a:ext cx="4099071" cy="369332"/>
          </a:xfrm>
          <a:prstGeom prst="rect">
            <a:avLst/>
          </a:prstGeom>
        </p:spPr>
        <p:txBody>
          <a:bodyPr wrap="none">
            <a:spAutoFit/>
          </a:bodyPr>
          <a:lstStyle/>
          <a:p>
            <a:r>
              <a:rPr lang="es-ES" dirty="0">
                <a:solidFill>
                  <a:schemeClr val="bg1"/>
                </a:solidFill>
              </a:rPr>
              <a:t>5</a:t>
            </a:r>
            <a:r>
              <a:rPr lang="es-ES" dirty="0" smtClean="0">
                <a:solidFill>
                  <a:schemeClr val="bg1"/>
                </a:solidFill>
              </a:rPr>
              <a:t>.5 </a:t>
            </a:r>
            <a:r>
              <a:rPr lang="es-ES" dirty="0">
                <a:solidFill>
                  <a:schemeClr val="bg1"/>
                </a:solidFill>
              </a:rPr>
              <a:t>Documentación de manual de usuario</a:t>
            </a:r>
          </a:p>
        </p:txBody>
      </p:sp>
      <p:pic>
        <p:nvPicPr>
          <p:cNvPr id="11"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6050" y="886205"/>
            <a:ext cx="2967195" cy="927249"/>
          </a:xfrm>
          <a:prstGeom prst="rect">
            <a:avLst/>
          </a:prstGeom>
        </p:spPr>
      </p:pic>
      <p:pic>
        <p:nvPicPr>
          <p:cNvPr id="6" name="Marcador de contenido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736" y="2124010"/>
            <a:ext cx="4192378" cy="1310119"/>
          </a:xfrm>
          <a:prstGeom prst="rect">
            <a:avLst/>
          </a:prstGeom>
        </p:spPr>
      </p:pic>
      <p:pic>
        <p:nvPicPr>
          <p:cNvPr id="7" name="Imagen 6"/>
          <p:cNvPicPr>
            <a:picLocks noChangeAspect="1"/>
          </p:cNvPicPr>
          <p:nvPr/>
        </p:nvPicPr>
        <p:blipFill rotWithShape="1">
          <a:blip r:embed="rId4"/>
          <a:srcRect t="17006" b="29226"/>
          <a:stretch/>
        </p:blipFill>
        <p:spPr>
          <a:xfrm>
            <a:off x="4428641" y="2163251"/>
            <a:ext cx="3384376" cy="1150611"/>
          </a:xfrm>
          <a:prstGeom prst="rect">
            <a:avLst/>
          </a:prstGeom>
        </p:spPr>
      </p:pic>
      <p:pic>
        <p:nvPicPr>
          <p:cNvPr id="8" name="Imagen 7"/>
          <p:cNvPicPr>
            <a:picLocks noChangeAspect="1"/>
          </p:cNvPicPr>
          <p:nvPr/>
        </p:nvPicPr>
        <p:blipFill>
          <a:blip r:embed="rId5"/>
          <a:stretch>
            <a:fillRect/>
          </a:stretch>
        </p:blipFill>
        <p:spPr>
          <a:xfrm>
            <a:off x="8883908" y="2124010"/>
            <a:ext cx="2740673" cy="1255292"/>
          </a:xfrm>
          <a:prstGeom prst="rect">
            <a:avLst/>
          </a:prstGeom>
        </p:spPr>
      </p:pic>
      <p:sp>
        <p:nvSpPr>
          <p:cNvPr id="3" name="CuadroTexto 2"/>
          <p:cNvSpPr txBox="1"/>
          <p:nvPr/>
        </p:nvSpPr>
        <p:spPr>
          <a:xfrm>
            <a:off x="822112" y="3803918"/>
            <a:ext cx="2861626" cy="2062103"/>
          </a:xfrm>
          <a:prstGeom prst="rect">
            <a:avLst/>
          </a:prstGeom>
          <a:noFill/>
        </p:spPr>
        <p:txBody>
          <a:bodyPr wrap="square" rtlCol="0">
            <a:spAutoFit/>
          </a:bodyPr>
          <a:lstStyle/>
          <a:p>
            <a:pPr algn="ctr"/>
            <a:r>
              <a:rPr lang="es-ES" sz="3200" dirty="0">
                <a:solidFill>
                  <a:schemeClr val="accent2"/>
                </a:solidFill>
              </a:rPr>
              <a:t>Manual básico de iniciación</a:t>
            </a:r>
          </a:p>
          <a:p>
            <a:pPr algn="ctr"/>
            <a:r>
              <a:rPr lang="es-ES" sz="3200" dirty="0">
                <a:solidFill>
                  <a:schemeClr val="accent2"/>
                </a:solidFill>
              </a:rPr>
              <a:t> + </a:t>
            </a:r>
          </a:p>
          <a:p>
            <a:pPr algn="ctr"/>
            <a:r>
              <a:rPr lang="es-ES" sz="3200" dirty="0">
                <a:solidFill>
                  <a:schemeClr val="accent2"/>
                </a:solidFill>
              </a:rPr>
              <a:t>Comandos</a:t>
            </a:r>
          </a:p>
        </p:txBody>
      </p:sp>
      <p:sp>
        <p:nvSpPr>
          <p:cNvPr id="10" name="CuadroTexto 9"/>
          <p:cNvSpPr txBox="1"/>
          <p:nvPr/>
        </p:nvSpPr>
        <p:spPr>
          <a:xfrm>
            <a:off x="4653658" y="4112676"/>
            <a:ext cx="2861626" cy="1569660"/>
          </a:xfrm>
          <a:prstGeom prst="rect">
            <a:avLst/>
          </a:prstGeom>
          <a:noFill/>
        </p:spPr>
        <p:txBody>
          <a:bodyPr wrap="square" rtlCol="0">
            <a:spAutoFit/>
          </a:bodyPr>
          <a:lstStyle/>
          <a:p>
            <a:pPr algn="ctr"/>
            <a:r>
              <a:rPr lang="es-ES" sz="3200" dirty="0">
                <a:solidFill>
                  <a:schemeClr val="accent2"/>
                </a:solidFill>
              </a:rPr>
              <a:t>Modificar parámetros del modelo 3D</a:t>
            </a:r>
          </a:p>
        </p:txBody>
      </p:sp>
      <p:sp>
        <p:nvSpPr>
          <p:cNvPr id="12" name="CuadroTexto 11"/>
          <p:cNvSpPr txBox="1"/>
          <p:nvPr/>
        </p:nvSpPr>
        <p:spPr>
          <a:xfrm>
            <a:off x="8823431" y="4605118"/>
            <a:ext cx="2861626" cy="584775"/>
          </a:xfrm>
          <a:prstGeom prst="rect">
            <a:avLst/>
          </a:prstGeom>
          <a:noFill/>
        </p:spPr>
        <p:txBody>
          <a:bodyPr wrap="square" rtlCol="0">
            <a:spAutoFit/>
          </a:bodyPr>
          <a:lstStyle/>
          <a:p>
            <a:pPr algn="ctr"/>
            <a:r>
              <a:rPr lang="es-ES" sz="3200" dirty="0">
                <a:solidFill>
                  <a:schemeClr val="accent2"/>
                </a:solidFill>
              </a:rPr>
              <a:t>Cómo Imprimir</a:t>
            </a:r>
          </a:p>
        </p:txBody>
      </p:sp>
    </p:spTree>
    <p:extLst>
      <p:ext uri="{BB962C8B-B14F-4D97-AF65-F5344CB8AC3E}">
        <p14:creationId xmlns:p14="http://schemas.microsoft.com/office/powerpoint/2010/main" val="35854379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smtClean="0"/>
              <a:t>6.1 </a:t>
            </a:r>
            <a:r>
              <a:rPr lang="es-ES" sz="4000" dirty="0"/>
              <a:t>Evaluación de los criterios del diseño usando </a:t>
            </a:r>
            <a:r>
              <a:rPr lang="es-ES" sz="4000" dirty="0" err="1"/>
              <a:t>SketchUP</a:t>
            </a:r>
            <a:r>
              <a:rPr lang="es-ES" sz="4000" dirty="0"/>
              <a:t> </a:t>
            </a:r>
          </a:p>
        </p:txBody>
      </p:sp>
      <p:graphicFrame>
        <p:nvGraphicFramePr>
          <p:cNvPr id="13" name="Tabla 12"/>
          <p:cNvGraphicFramePr>
            <a:graphicFrameLocks noGrp="1"/>
          </p:cNvGraphicFramePr>
          <p:nvPr>
            <p:extLst/>
          </p:nvPr>
        </p:nvGraphicFramePr>
        <p:xfrm>
          <a:off x="839416" y="1438764"/>
          <a:ext cx="10770322" cy="5374497"/>
        </p:xfrm>
        <a:graphic>
          <a:graphicData uri="http://schemas.openxmlformats.org/drawingml/2006/table">
            <a:tbl>
              <a:tblPr firstRow="1" firstCol="1" bandRow="1">
                <a:tableStyleId>{21E4AEA4-8DFA-4A89-87EB-49C32662AFE0}</a:tableStyleId>
              </a:tblPr>
              <a:tblGrid>
                <a:gridCol w="2988237">
                  <a:extLst>
                    <a:ext uri="{9D8B030D-6E8A-4147-A177-3AD203B41FA5}">
                      <a16:colId xmlns="" xmlns:a16="http://schemas.microsoft.com/office/drawing/2014/main" val="504207429"/>
                    </a:ext>
                  </a:extLst>
                </a:gridCol>
                <a:gridCol w="7782085">
                  <a:extLst>
                    <a:ext uri="{9D8B030D-6E8A-4147-A177-3AD203B41FA5}">
                      <a16:colId xmlns="" xmlns:a16="http://schemas.microsoft.com/office/drawing/2014/main" val="1687500826"/>
                    </a:ext>
                  </a:extLst>
                </a:gridCol>
              </a:tblGrid>
              <a:tr h="220190">
                <a:tc>
                  <a:txBody>
                    <a:bodyPr/>
                    <a:lstStyle/>
                    <a:p>
                      <a:pPr algn="just">
                        <a:lnSpc>
                          <a:spcPct val="107000"/>
                        </a:lnSpc>
                        <a:spcAft>
                          <a:spcPts val="0"/>
                        </a:spcAft>
                      </a:pPr>
                      <a:r>
                        <a:rPr lang="es-ES" sz="1400" dirty="0">
                          <a:effectLst/>
                        </a:rPr>
                        <a:t>CRITERIO</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a:effectLst/>
                        </a:rPr>
                        <a:t>EVALUACIÓN</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920435802"/>
                  </a:ext>
                </a:extLst>
              </a:tr>
              <a:tr h="440380">
                <a:tc>
                  <a:txBody>
                    <a:bodyPr/>
                    <a:lstStyle/>
                    <a:p>
                      <a:pPr algn="l">
                        <a:lnSpc>
                          <a:spcPct val="107000"/>
                        </a:lnSpc>
                        <a:spcAft>
                          <a:spcPts val="0"/>
                        </a:spcAft>
                      </a:pPr>
                      <a:r>
                        <a:rPr lang="es-ES" sz="1400" dirty="0">
                          <a:effectLst/>
                        </a:rPr>
                        <a:t>Interfaz de usuario</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dirty="0">
                          <a:effectLst/>
                        </a:rPr>
                        <a:t>La interfaz de </a:t>
                      </a:r>
                      <a:r>
                        <a:rPr lang="es-ES" sz="1400" dirty="0" err="1">
                          <a:effectLst/>
                        </a:rPr>
                        <a:t>Sketchup</a:t>
                      </a:r>
                      <a:r>
                        <a:rPr lang="es-ES" sz="1400" dirty="0">
                          <a:effectLst/>
                        </a:rPr>
                        <a:t> es muy intuitiva, con menús fácilmente reconocibles y totalmente traducida al castellano.</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4054524064"/>
                  </a:ext>
                </a:extLst>
              </a:tr>
              <a:tr h="440380">
                <a:tc>
                  <a:txBody>
                    <a:bodyPr/>
                    <a:lstStyle/>
                    <a:p>
                      <a:pPr algn="l">
                        <a:lnSpc>
                          <a:spcPct val="107000"/>
                        </a:lnSpc>
                        <a:spcAft>
                          <a:spcPts val="0"/>
                        </a:spcAft>
                      </a:pPr>
                      <a:r>
                        <a:rPr lang="es-ES" sz="1400" dirty="0">
                          <a:effectLst/>
                        </a:rPr>
                        <a:t>Facilidad de uso general</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a:effectLst/>
                        </a:rPr>
                        <a:t>Sketchup es muy sencillo e intuitivo, es de fácil aprendizaje para personas que nunca han manejado este tipo de herramientas.</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1613835402"/>
                  </a:ext>
                </a:extLst>
              </a:tr>
              <a:tr h="440380">
                <a:tc>
                  <a:txBody>
                    <a:bodyPr/>
                    <a:lstStyle/>
                    <a:p>
                      <a:pPr algn="l">
                        <a:lnSpc>
                          <a:spcPct val="107000"/>
                        </a:lnSpc>
                        <a:spcAft>
                          <a:spcPts val="0"/>
                        </a:spcAft>
                      </a:pPr>
                      <a:r>
                        <a:rPr lang="es-ES" sz="1400" dirty="0">
                          <a:effectLst/>
                        </a:rPr>
                        <a:t>Tiempo de aprendizaje</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a:effectLst/>
                        </a:rPr>
                        <a:t>El aprendizaje ha sido aproximadamente de unas 15 horas, incluyendo la formación previa como el manejo de la aplicación</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1910228346"/>
                  </a:ext>
                </a:extLst>
              </a:tr>
              <a:tr h="613584">
                <a:tc>
                  <a:txBody>
                    <a:bodyPr/>
                    <a:lstStyle/>
                    <a:p>
                      <a:pPr algn="l">
                        <a:lnSpc>
                          <a:spcPct val="107000"/>
                        </a:lnSpc>
                        <a:spcAft>
                          <a:spcPts val="0"/>
                        </a:spcAft>
                      </a:pPr>
                      <a:r>
                        <a:rPr lang="es-ES" sz="1400" dirty="0">
                          <a:effectLst/>
                        </a:rPr>
                        <a:t>Tiempo de configuración</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dirty="0">
                          <a:effectLst/>
                        </a:rPr>
                        <a:t>El tiempo total de configuración, incluyendo la instalación ha sido aproximadamente de 30 minutos, el programa se instala rápido, no así el </a:t>
                      </a:r>
                      <a:r>
                        <a:rPr lang="es-ES" sz="1400" dirty="0" err="1">
                          <a:effectLst/>
                        </a:rPr>
                        <a:t>plug</a:t>
                      </a:r>
                      <a:r>
                        <a:rPr lang="es-ES" sz="1400" dirty="0">
                          <a:effectLst/>
                        </a:rPr>
                        <a:t>-in para convertir a STL.</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236069169"/>
                  </a:ext>
                </a:extLst>
              </a:tr>
              <a:tr h="440380">
                <a:tc>
                  <a:txBody>
                    <a:bodyPr/>
                    <a:lstStyle/>
                    <a:p>
                      <a:pPr algn="l">
                        <a:lnSpc>
                          <a:spcPct val="107000"/>
                        </a:lnSpc>
                        <a:spcAft>
                          <a:spcPts val="0"/>
                        </a:spcAft>
                      </a:pPr>
                      <a:r>
                        <a:rPr lang="es-ES" sz="1400" dirty="0">
                          <a:effectLst/>
                        </a:rPr>
                        <a:t>Sistemas operativos útiles</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a:effectLst/>
                        </a:rPr>
                        <a:t>Las pruebas se han realizado en Windows 10, dado que la aplicación funciona tanto en Windows como en MAC OSX.</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3465891306"/>
                  </a:ext>
                </a:extLst>
              </a:tr>
              <a:tr h="220190">
                <a:tc>
                  <a:txBody>
                    <a:bodyPr/>
                    <a:lstStyle/>
                    <a:p>
                      <a:pPr algn="l">
                        <a:lnSpc>
                          <a:spcPct val="107000"/>
                        </a:lnSpc>
                        <a:spcAft>
                          <a:spcPts val="0"/>
                        </a:spcAft>
                      </a:pPr>
                      <a:r>
                        <a:rPr lang="es-ES" sz="1400" dirty="0">
                          <a:effectLst/>
                        </a:rPr>
                        <a:t>Exportación a STL</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a:effectLst/>
                        </a:rPr>
                        <a:t>Hemos tenido que instalar un plug-in a través de la aplicación</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1183369916"/>
                  </a:ext>
                </a:extLst>
              </a:tr>
              <a:tr h="1022639">
                <a:tc>
                  <a:txBody>
                    <a:bodyPr/>
                    <a:lstStyle/>
                    <a:p>
                      <a:pPr algn="l">
                        <a:lnSpc>
                          <a:spcPct val="107000"/>
                        </a:lnSpc>
                        <a:spcAft>
                          <a:spcPts val="0"/>
                        </a:spcAft>
                      </a:pPr>
                      <a:r>
                        <a:rPr lang="es-ES" sz="1400" dirty="0">
                          <a:effectLst/>
                        </a:rPr>
                        <a:t>Extensiones utilizadas</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dirty="0">
                          <a:effectLst/>
                        </a:rPr>
                        <a:t>Se han utilizado las siguientes extensiones:</a:t>
                      </a:r>
                    </a:p>
                    <a:p>
                      <a:pPr marL="342900" lvl="0" indent="-342900" algn="just">
                        <a:lnSpc>
                          <a:spcPct val="107000"/>
                        </a:lnSpc>
                        <a:spcAft>
                          <a:spcPts val="0"/>
                        </a:spcAft>
                        <a:buFont typeface="Symbol" panose="05050102010706020507" pitchFamily="18" charset="2"/>
                        <a:buChar char=""/>
                      </a:pPr>
                      <a:r>
                        <a:rPr lang="es-ES" sz="1400" dirty="0">
                          <a:effectLst/>
                        </a:rPr>
                        <a:t>SKP – extensión con la que </a:t>
                      </a:r>
                      <a:r>
                        <a:rPr lang="es-ES" sz="1400" dirty="0" err="1">
                          <a:effectLst/>
                        </a:rPr>
                        <a:t>sketchup</a:t>
                      </a:r>
                      <a:r>
                        <a:rPr lang="es-ES" sz="1400" dirty="0">
                          <a:effectLst/>
                        </a:rPr>
                        <a:t> guarda sus diseños</a:t>
                      </a:r>
                    </a:p>
                    <a:p>
                      <a:pPr marL="342900" lvl="0" indent="-342900" algn="just">
                        <a:lnSpc>
                          <a:spcPct val="107000"/>
                        </a:lnSpc>
                        <a:spcAft>
                          <a:spcPts val="0"/>
                        </a:spcAft>
                        <a:buFont typeface="Symbol" panose="05050102010706020507" pitchFamily="18" charset="2"/>
                        <a:buChar char=""/>
                      </a:pPr>
                      <a:r>
                        <a:rPr lang="es-ES" sz="1400" dirty="0">
                          <a:effectLst/>
                        </a:rPr>
                        <a:t>STL – extensión reconocida por la impresora 3D (se ha necesitado </a:t>
                      </a:r>
                      <a:r>
                        <a:rPr lang="es-ES" sz="1400" dirty="0" err="1">
                          <a:effectLst/>
                        </a:rPr>
                        <a:t>plug</a:t>
                      </a:r>
                      <a:r>
                        <a:rPr lang="es-ES" sz="1400" dirty="0">
                          <a:effectLst/>
                        </a:rPr>
                        <a:t>-in como hemos mencionado en el punto anterior)</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2720240425"/>
                  </a:ext>
                </a:extLst>
              </a:tr>
              <a:tr h="220190">
                <a:tc>
                  <a:txBody>
                    <a:bodyPr/>
                    <a:lstStyle/>
                    <a:p>
                      <a:pPr algn="l">
                        <a:lnSpc>
                          <a:spcPct val="107000"/>
                        </a:lnSpc>
                        <a:spcAft>
                          <a:spcPts val="0"/>
                        </a:spcAft>
                      </a:pPr>
                      <a:r>
                        <a:rPr lang="es-ES" sz="1400">
                          <a:effectLst/>
                        </a:rPr>
                        <a:t>Horas empleadas en el desarrollo</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dirty="0">
                          <a:effectLst/>
                        </a:rPr>
                        <a:t>Se han empleado aproximadamente unas 10 horas de diseño.</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637489737"/>
                  </a:ext>
                </a:extLst>
              </a:tr>
              <a:tr h="818110">
                <a:tc>
                  <a:txBody>
                    <a:bodyPr/>
                    <a:lstStyle/>
                    <a:p>
                      <a:pPr algn="l">
                        <a:lnSpc>
                          <a:spcPct val="107000"/>
                        </a:lnSpc>
                        <a:spcAft>
                          <a:spcPts val="0"/>
                        </a:spcAft>
                      </a:pPr>
                      <a:r>
                        <a:rPr lang="es-ES" sz="1400">
                          <a:effectLst/>
                        </a:rPr>
                        <a:t>Herramientas (escalar, rotar, etc…)</a:t>
                      </a:r>
                      <a:endParaRPr lang="es-ES" sz="140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pPr>
                      <a:r>
                        <a:rPr lang="es-ES" sz="1400" dirty="0">
                          <a:effectLst/>
                        </a:rPr>
                        <a:t>En la fase de aprendizaje se han usado todas las herramientas básicas que cuenta la versión descargada. Dado que el diseño es en 3D, la herramienta más utilizada ha sido rotar, para ver desde todos los ángulos el modelo.</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394137683"/>
                  </a:ext>
                </a:extLst>
              </a:tr>
              <a:tr h="409055">
                <a:tc>
                  <a:txBody>
                    <a:bodyPr/>
                    <a:lstStyle/>
                    <a:p>
                      <a:pPr algn="l">
                        <a:lnSpc>
                          <a:spcPct val="107000"/>
                        </a:lnSpc>
                        <a:spcAft>
                          <a:spcPts val="0"/>
                        </a:spcAft>
                      </a:pPr>
                      <a:r>
                        <a:rPr lang="es-ES" sz="1400" dirty="0">
                          <a:effectLst/>
                        </a:rPr>
                        <a:t>Tipo de modelado (CAD, mallas)</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tc>
                  <a:txBody>
                    <a:bodyPr/>
                    <a:lstStyle/>
                    <a:p>
                      <a:pPr algn="just">
                        <a:lnSpc>
                          <a:spcPct val="107000"/>
                        </a:lnSpc>
                        <a:spcAft>
                          <a:spcPts val="0"/>
                        </a:spcAft>
                        <a:tabLst>
                          <a:tab pos="2954020" algn="l"/>
                        </a:tabLst>
                      </a:pPr>
                      <a:r>
                        <a:rPr lang="es-ES" sz="1400" dirty="0">
                          <a:effectLst/>
                        </a:rPr>
                        <a:t>Al usar </a:t>
                      </a:r>
                      <a:r>
                        <a:rPr lang="es-ES" sz="1400" dirty="0" err="1">
                          <a:effectLst/>
                        </a:rPr>
                        <a:t>SketchUp</a:t>
                      </a:r>
                      <a:r>
                        <a:rPr lang="es-ES" sz="1400" dirty="0">
                          <a:effectLst/>
                        </a:rPr>
                        <a:t> nos basamos en un modelado CAD.</a:t>
                      </a:r>
                      <a:endParaRPr lang="es-ES" sz="1400" dirty="0">
                        <a:effectLst/>
                        <a:latin typeface="Arial" panose="020B0604020202020204" pitchFamily="34" charset="0"/>
                        <a:ea typeface="Calibri" panose="020F0502020204030204" pitchFamily="34" charset="0"/>
                        <a:cs typeface="Arial" panose="020B0604020202020204" pitchFamily="34" charset="0"/>
                      </a:endParaRPr>
                    </a:p>
                  </a:txBody>
                  <a:tcPr marL="63982" marR="63982" marT="0" marB="0"/>
                </a:tc>
                <a:extLst>
                  <a:ext uri="{0D108BD9-81ED-4DB2-BD59-A6C34878D82A}">
                    <a16:rowId xmlns="" xmlns:a16="http://schemas.microsoft.com/office/drawing/2014/main" val="1088894902"/>
                  </a:ext>
                </a:extLst>
              </a:tr>
            </a:tbl>
          </a:graphicData>
        </a:graphic>
      </p:graphicFrame>
    </p:spTree>
    <p:extLst>
      <p:ext uri="{BB962C8B-B14F-4D97-AF65-F5344CB8AC3E}">
        <p14:creationId xmlns:p14="http://schemas.microsoft.com/office/powerpoint/2010/main" val="28482182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smtClean="0"/>
              <a:t>6.2 </a:t>
            </a:r>
            <a:r>
              <a:rPr lang="es-ES" sz="4000" dirty="0"/>
              <a:t>Evaluación de los criterios del diseño usando </a:t>
            </a:r>
            <a:r>
              <a:rPr lang="es-ES" sz="4000" dirty="0" err="1"/>
              <a:t>Blender</a:t>
            </a:r>
            <a:r>
              <a:rPr lang="es-ES" sz="4000" dirty="0"/>
              <a:t> </a:t>
            </a:r>
          </a:p>
        </p:txBody>
      </p:sp>
      <p:graphicFrame>
        <p:nvGraphicFramePr>
          <p:cNvPr id="2" name="Tabla 1"/>
          <p:cNvGraphicFramePr>
            <a:graphicFrameLocks noGrp="1"/>
          </p:cNvGraphicFramePr>
          <p:nvPr>
            <p:extLst>
              <p:ext uri="{D42A27DB-BD31-4B8C-83A1-F6EECF244321}">
                <p14:modId xmlns:p14="http://schemas.microsoft.com/office/powerpoint/2010/main" val="2636886413"/>
              </p:ext>
            </p:extLst>
          </p:nvPr>
        </p:nvGraphicFramePr>
        <p:xfrm>
          <a:off x="695400" y="1415109"/>
          <a:ext cx="11089232" cy="5362130"/>
        </p:xfrm>
        <a:graphic>
          <a:graphicData uri="http://schemas.openxmlformats.org/drawingml/2006/table">
            <a:tbl>
              <a:tblPr firstRow="1" firstCol="1" bandRow="1">
                <a:tableStyleId>{21E4AEA4-8DFA-4A89-87EB-49C32662AFE0}</a:tableStyleId>
              </a:tblPr>
              <a:tblGrid>
                <a:gridCol w="2819841">
                  <a:extLst>
                    <a:ext uri="{9D8B030D-6E8A-4147-A177-3AD203B41FA5}">
                      <a16:colId xmlns="" xmlns:a16="http://schemas.microsoft.com/office/drawing/2014/main" val="3732791787"/>
                    </a:ext>
                  </a:extLst>
                </a:gridCol>
                <a:gridCol w="8269391">
                  <a:extLst>
                    <a:ext uri="{9D8B030D-6E8A-4147-A177-3AD203B41FA5}">
                      <a16:colId xmlns="" xmlns:a16="http://schemas.microsoft.com/office/drawing/2014/main" val="3761902407"/>
                    </a:ext>
                  </a:extLst>
                </a:gridCol>
              </a:tblGrid>
              <a:tr h="283680">
                <a:tc>
                  <a:txBody>
                    <a:bodyPr/>
                    <a:lstStyle/>
                    <a:p>
                      <a:pPr algn="just">
                        <a:lnSpc>
                          <a:spcPct val="107000"/>
                        </a:lnSpc>
                        <a:spcAft>
                          <a:spcPts val="0"/>
                        </a:spcAft>
                      </a:pPr>
                      <a:r>
                        <a:rPr lang="es-ES" sz="1800">
                          <a:effectLst/>
                        </a:rPr>
                        <a:t>CRITERIO</a:t>
                      </a:r>
                      <a:endParaRPr lang="es-ES" sz="18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800" dirty="0">
                          <a:effectLst/>
                        </a:rPr>
                        <a:t>EVALUACIÓN</a:t>
                      </a:r>
                      <a:endParaRPr lang="es-ES" sz="18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3603876294"/>
                  </a:ext>
                </a:extLst>
              </a:tr>
              <a:tr h="228290">
                <a:tc>
                  <a:txBody>
                    <a:bodyPr/>
                    <a:lstStyle/>
                    <a:p>
                      <a:pPr algn="l">
                        <a:lnSpc>
                          <a:spcPct val="107000"/>
                        </a:lnSpc>
                        <a:spcAft>
                          <a:spcPts val="0"/>
                        </a:spcAft>
                      </a:pPr>
                      <a:r>
                        <a:rPr lang="es-ES" sz="1400">
                          <a:effectLst/>
                        </a:rPr>
                        <a:t>Criterio 1. Interfaz de usuario</a:t>
                      </a:r>
                    </a:p>
                    <a:p>
                      <a:pPr algn="l">
                        <a:lnSpc>
                          <a:spcPct val="107000"/>
                        </a:lnSpc>
                        <a:spcAft>
                          <a:spcPts val="0"/>
                        </a:spcAft>
                      </a:pPr>
                      <a:r>
                        <a:rPr lang="es-ES" sz="1400">
                          <a:effectLst/>
                        </a:rPr>
                        <a:t> </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a:effectLst/>
                        </a:rPr>
                        <a:t>Interfaz muy compleja, fácil perderse entre todas las opciones y comandos que Blender tiene. </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3270649831"/>
                  </a:ext>
                </a:extLst>
              </a:tr>
              <a:tr h="287274">
                <a:tc>
                  <a:txBody>
                    <a:bodyPr/>
                    <a:lstStyle/>
                    <a:p>
                      <a:pPr algn="l">
                        <a:lnSpc>
                          <a:spcPct val="107000"/>
                        </a:lnSpc>
                        <a:spcAft>
                          <a:spcPts val="0"/>
                        </a:spcAft>
                      </a:pPr>
                      <a:r>
                        <a:rPr lang="es-ES" sz="1400">
                          <a:effectLst/>
                        </a:rPr>
                        <a:t>Criterio 2. Facilidad de uso general</a:t>
                      </a:r>
                    </a:p>
                    <a:p>
                      <a:pPr algn="l">
                        <a:lnSpc>
                          <a:spcPct val="107000"/>
                        </a:lnSpc>
                        <a:spcAft>
                          <a:spcPts val="0"/>
                        </a:spcAft>
                      </a:pPr>
                      <a:r>
                        <a:rPr lang="es-ES" sz="1400">
                          <a:effectLst/>
                        </a:rPr>
                        <a:t> </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a:effectLst/>
                        </a:rPr>
                        <a:t>Una vez aprendidos los comandos básicos para poder iniciarse, modelar es una tarea sencilla, pero que requiere mucho tiempo.</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1135146991"/>
                  </a:ext>
                </a:extLst>
              </a:tr>
              <a:tr h="542824">
                <a:tc>
                  <a:txBody>
                    <a:bodyPr/>
                    <a:lstStyle/>
                    <a:p>
                      <a:pPr algn="l">
                        <a:lnSpc>
                          <a:spcPct val="107000"/>
                        </a:lnSpc>
                        <a:spcAft>
                          <a:spcPts val="0"/>
                        </a:spcAft>
                      </a:pPr>
                      <a:r>
                        <a:rPr lang="es-ES" sz="1400">
                          <a:effectLst/>
                        </a:rPr>
                        <a:t>Criterio 3. Tiempo de aprendizaje</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a:effectLst/>
                        </a:rPr>
                        <a:t>Necesariamente se necesita la visualización de tutoriales y cursos para poder comenzar ya que es fácil perderse si no se tiene una guía. En torno a una semana de aprendizaje dedicándola 4 horas diarias.   </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2284180084"/>
                  </a:ext>
                </a:extLst>
              </a:tr>
              <a:tr h="480687">
                <a:tc>
                  <a:txBody>
                    <a:bodyPr/>
                    <a:lstStyle/>
                    <a:p>
                      <a:pPr algn="l">
                        <a:lnSpc>
                          <a:spcPct val="107000"/>
                        </a:lnSpc>
                        <a:spcAft>
                          <a:spcPts val="0"/>
                        </a:spcAft>
                      </a:pPr>
                      <a:r>
                        <a:rPr lang="es-ES" sz="1400" dirty="0">
                          <a:effectLst/>
                        </a:rPr>
                        <a:t>Criterio 4. Tiempo de instalación. </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a:effectLst/>
                        </a:rPr>
                        <a:t>Juntando la descarga y la instalación nos ha llevado poco menos de 1 hora. Dicha cifra puede variar dependiendo del ancho de banda, así como las especificaciones del ordenador donde se instale el programa.</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1817109537"/>
                  </a:ext>
                </a:extLst>
              </a:tr>
              <a:tr h="478300">
                <a:tc>
                  <a:txBody>
                    <a:bodyPr/>
                    <a:lstStyle/>
                    <a:p>
                      <a:pPr algn="l">
                        <a:lnSpc>
                          <a:spcPct val="107000"/>
                        </a:lnSpc>
                        <a:spcAft>
                          <a:spcPts val="0"/>
                        </a:spcAft>
                      </a:pPr>
                      <a:r>
                        <a:rPr lang="es-ES" sz="1400" dirty="0">
                          <a:effectLst/>
                        </a:rPr>
                        <a:t>Criterio 5. Sistemas operativos usados</a:t>
                      </a:r>
                    </a:p>
                  </a:txBody>
                  <a:tcPr marL="39608" marR="39608" marT="0" marB="0"/>
                </a:tc>
                <a:tc>
                  <a:txBody>
                    <a:bodyPr/>
                    <a:lstStyle/>
                    <a:p>
                      <a:pPr algn="just">
                        <a:lnSpc>
                          <a:spcPct val="107000"/>
                        </a:lnSpc>
                        <a:spcAft>
                          <a:spcPts val="0"/>
                        </a:spcAft>
                      </a:pPr>
                      <a:r>
                        <a:rPr lang="es-ES" sz="1400">
                          <a:effectLst/>
                        </a:rPr>
                        <a:t>Para este diseño del prototipo se ha empleado el sistema operativo Windows 10.</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891925874"/>
                  </a:ext>
                </a:extLst>
              </a:tr>
              <a:tr h="284607">
                <a:tc>
                  <a:txBody>
                    <a:bodyPr/>
                    <a:lstStyle/>
                    <a:p>
                      <a:pPr algn="l">
                        <a:lnSpc>
                          <a:spcPct val="107000"/>
                        </a:lnSpc>
                        <a:spcAft>
                          <a:spcPts val="0"/>
                        </a:spcAft>
                      </a:pPr>
                      <a:r>
                        <a:rPr lang="es-ES" sz="1400" dirty="0">
                          <a:effectLst/>
                        </a:rPr>
                        <a:t>Criterio 6. Exportación a STL</a:t>
                      </a:r>
                    </a:p>
                  </a:txBody>
                  <a:tcPr marL="39608" marR="39608" marT="0" marB="0"/>
                </a:tc>
                <a:tc>
                  <a:txBody>
                    <a:bodyPr/>
                    <a:lstStyle/>
                    <a:p>
                      <a:pPr algn="just">
                        <a:lnSpc>
                          <a:spcPct val="107000"/>
                        </a:lnSpc>
                        <a:spcAft>
                          <a:spcPts val="0"/>
                        </a:spcAft>
                      </a:pPr>
                      <a:r>
                        <a:rPr lang="es-ES" sz="1400">
                          <a:effectLst/>
                        </a:rPr>
                        <a:t>Blender soporta de forma nativa la exportación a formato STL, sin necesidad de añadir ningún plugin.</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1953628668"/>
                  </a:ext>
                </a:extLst>
              </a:tr>
              <a:tr h="216024">
                <a:tc>
                  <a:txBody>
                    <a:bodyPr/>
                    <a:lstStyle/>
                    <a:p>
                      <a:pPr algn="l">
                        <a:lnSpc>
                          <a:spcPct val="107000"/>
                        </a:lnSpc>
                        <a:spcAft>
                          <a:spcPts val="0"/>
                        </a:spcAft>
                      </a:pPr>
                      <a:r>
                        <a:rPr lang="es-ES" sz="1400" dirty="0">
                          <a:effectLst/>
                        </a:rPr>
                        <a:t>Criterio 7. Extensiones utilizadas</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dirty="0">
                          <a:effectLst/>
                        </a:rPr>
                        <a:t>Ninguna</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1247219534"/>
                  </a:ext>
                </a:extLst>
              </a:tr>
              <a:tr h="215259">
                <a:tc>
                  <a:txBody>
                    <a:bodyPr/>
                    <a:lstStyle/>
                    <a:p>
                      <a:pPr algn="l">
                        <a:lnSpc>
                          <a:spcPct val="107000"/>
                        </a:lnSpc>
                        <a:spcAft>
                          <a:spcPts val="0"/>
                        </a:spcAft>
                      </a:pPr>
                      <a:r>
                        <a:rPr lang="es-ES" sz="1400" dirty="0">
                          <a:effectLst/>
                        </a:rPr>
                        <a:t>Criterio 8. Horas empleadas en el desarrollo</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a:effectLst/>
                        </a:rPr>
                        <a:t>Entre 5 a 6 horas</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3426636129"/>
                  </a:ext>
                </a:extLst>
              </a:tr>
              <a:tr h="1071896">
                <a:tc>
                  <a:txBody>
                    <a:bodyPr/>
                    <a:lstStyle/>
                    <a:p>
                      <a:pPr algn="l">
                        <a:lnSpc>
                          <a:spcPct val="107000"/>
                        </a:lnSpc>
                        <a:spcAft>
                          <a:spcPts val="0"/>
                        </a:spcAft>
                      </a:pPr>
                      <a:r>
                        <a:rPr lang="es-ES" sz="1400" dirty="0">
                          <a:effectLst/>
                        </a:rPr>
                        <a:t>Criterio 9. Herramientas, modos y vistas de </a:t>
                      </a:r>
                      <a:r>
                        <a:rPr lang="es-ES" sz="1400" dirty="0" err="1">
                          <a:effectLst/>
                        </a:rPr>
                        <a:t>Blender</a:t>
                      </a:r>
                      <a:r>
                        <a:rPr lang="es-ES" sz="1400" dirty="0">
                          <a:effectLst/>
                        </a:rPr>
                        <a:t> usadas</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pPr>
                      <a:r>
                        <a:rPr lang="es-ES" sz="1400" dirty="0" err="1">
                          <a:effectLst/>
                        </a:rPr>
                        <a:t>Extruir</a:t>
                      </a:r>
                      <a:r>
                        <a:rPr lang="es-ES" sz="1400" dirty="0">
                          <a:effectLst/>
                        </a:rPr>
                        <a:t>, rotar, escalar, posicionar, agregar mallas (cilindros, conos, roscas, esferas, cubos), fragmentar malla, suavizar objetos, simetría, duplicar, agregar modificadores (solidificar, booleana, subdividir superficie, agregar imagen (plantilla tren).</a:t>
                      </a:r>
                    </a:p>
                    <a:p>
                      <a:pPr algn="just">
                        <a:lnSpc>
                          <a:spcPct val="107000"/>
                        </a:lnSpc>
                        <a:spcAft>
                          <a:spcPts val="0"/>
                        </a:spcAft>
                      </a:pPr>
                      <a:r>
                        <a:rPr lang="es-ES" sz="1400" dirty="0">
                          <a:effectLst/>
                        </a:rPr>
                        <a:t>Modo objeto y modo edición.</a:t>
                      </a:r>
                    </a:p>
                    <a:p>
                      <a:pPr algn="just">
                        <a:lnSpc>
                          <a:spcPct val="107000"/>
                        </a:lnSpc>
                        <a:spcAft>
                          <a:spcPts val="0"/>
                        </a:spcAft>
                      </a:pPr>
                      <a:r>
                        <a:rPr lang="es-ES" sz="1400" dirty="0">
                          <a:effectLst/>
                        </a:rPr>
                        <a:t>Vistas (izquierda, derecha, trasera, frontal, inferior, superior)</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299051336"/>
                  </a:ext>
                </a:extLst>
              </a:tr>
              <a:tr h="542824">
                <a:tc>
                  <a:txBody>
                    <a:bodyPr/>
                    <a:lstStyle/>
                    <a:p>
                      <a:pPr algn="l">
                        <a:lnSpc>
                          <a:spcPct val="107000"/>
                        </a:lnSpc>
                        <a:spcAft>
                          <a:spcPts val="0"/>
                        </a:spcAft>
                      </a:pPr>
                      <a:r>
                        <a:rPr lang="es-ES" sz="1400">
                          <a:effectLst/>
                        </a:rPr>
                        <a:t>Criterio 10. </a:t>
                      </a:r>
                    </a:p>
                    <a:p>
                      <a:pPr algn="l">
                        <a:lnSpc>
                          <a:spcPct val="107000"/>
                        </a:lnSpc>
                        <a:spcAft>
                          <a:spcPts val="0"/>
                        </a:spcAft>
                      </a:pPr>
                      <a:r>
                        <a:rPr lang="es-ES" sz="1400">
                          <a:effectLst/>
                        </a:rPr>
                        <a:t>Tipo de modelado (CAD, mallas)</a:t>
                      </a:r>
                      <a:endParaRPr lang="es-ES" sz="140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tc>
                  <a:txBody>
                    <a:bodyPr/>
                    <a:lstStyle/>
                    <a:p>
                      <a:pPr algn="just">
                        <a:lnSpc>
                          <a:spcPct val="107000"/>
                        </a:lnSpc>
                        <a:spcAft>
                          <a:spcPts val="0"/>
                        </a:spcAft>
                        <a:tabLst>
                          <a:tab pos="2954020" algn="l"/>
                        </a:tabLst>
                      </a:pPr>
                      <a:r>
                        <a:rPr lang="es-ES" sz="1400" dirty="0" err="1">
                          <a:effectLst/>
                        </a:rPr>
                        <a:t>Blender</a:t>
                      </a:r>
                      <a:r>
                        <a:rPr lang="es-ES" sz="1400" dirty="0">
                          <a:effectLst/>
                        </a:rPr>
                        <a:t> usa el modelado con mallas de objetos	</a:t>
                      </a:r>
                      <a:endParaRPr lang="es-ES" sz="1400" dirty="0">
                        <a:effectLst/>
                        <a:latin typeface="Arial" panose="020B0604020202020204" pitchFamily="34" charset="0"/>
                        <a:ea typeface="Calibri" panose="020F0502020204030204" pitchFamily="34" charset="0"/>
                        <a:cs typeface="Times New Roman" panose="02020603050405020304" pitchFamily="18" charset="0"/>
                      </a:endParaRPr>
                    </a:p>
                  </a:txBody>
                  <a:tcPr marL="39608" marR="39608" marT="0" marB="0"/>
                </a:tc>
                <a:extLst>
                  <a:ext uri="{0D108BD9-81ED-4DB2-BD59-A6C34878D82A}">
                    <a16:rowId xmlns="" xmlns:a16="http://schemas.microsoft.com/office/drawing/2014/main" val="2841694230"/>
                  </a:ext>
                </a:extLst>
              </a:tr>
            </a:tbl>
          </a:graphicData>
        </a:graphic>
      </p:graphicFrame>
    </p:spTree>
    <p:extLst>
      <p:ext uri="{BB962C8B-B14F-4D97-AF65-F5344CB8AC3E}">
        <p14:creationId xmlns:p14="http://schemas.microsoft.com/office/powerpoint/2010/main" val="20398508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ChangeArrowheads="1"/>
          </p:cNvSpPr>
          <p:nvPr>
            <p:ph type="title"/>
          </p:nvPr>
        </p:nvSpPr>
        <p:spPr>
          <a:xfrm>
            <a:off x="0" y="260648"/>
            <a:ext cx="12192000" cy="1143001"/>
          </a:xfrm>
          <a:solidFill>
            <a:schemeClr val="accent2"/>
          </a:solidFill>
        </p:spPr>
        <p:txBody>
          <a:bodyPr/>
          <a:lstStyle/>
          <a:p>
            <a:pPr algn="ctr"/>
            <a:r>
              <a:rPr lang="es-ES" altLang="es-ES" dirty="0"/>
              <a:t>  1.Planificación</a:t>
            </a:r>
            <a:endParaRPr lang="es-ES" altLang="es-ES" dirty="0">
              <a:solidFill>
                <a:schemeClr val="tx1"/>
              </a:solidFill>
            </a:endParaRPr>
          </a:p>
        </p:txBody>
      </p:sp>
      <p:pic>
        <p:nvPicPr>
          <p:cNvPr id="5" name="Imagen 4"/>
          <p:cNvPicPr/>
          <p:nvPr/>
        </p:nvPicPr>
        <p:blipFill>
          <a:blip r:embed="rId2"/>
          <a:stretch>
            <a:fillRect/>
          </a:stretch>
        </p:blipFill>
        <p:spPr>
          <a:xfrm>
            <a:off x="1127448" y="1772817"/>
            <a:ext cx="9649072" cy="4464496"/>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7 </a:t>
            </a:r>
            <a:r>
              <a:rPr lang="es-ES" sz="4000" dirty="0" smtClean="0"/>
              <a:t>Comparación</a:t>
            </a:r>
            <a:endParaRPr lang="es-ES" sz="4000" dirty="0"/>
          </a:p>
        </p:txBody>
      </p:sp>
      <p:sp>
        <p:nvSpPr>
          <p:cNvPr id="4" name="Rectángulo 3"/>
          <p:cNvSpPr/>
          <p:nvPr/>
        </p:nvSpPr>
        <p:spPr>
          <a:xfrm>
            <a:off x="199079" y="1662942"/>
            <a:ext cx="11770784" cy="49605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dirty="0"/>
          </a:p>
        </p:txBody>
      </p:sp>
      <p:pic>
        <p:nvPicPr>
          <p:cNvPr id="7" name="Marcador de contenido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3283" y="1678251"/>
            <a:ext cx="4192378" cy="1310119"/>
          </a:xfrm>
          <a:prstGeom prst="rect">
            <a:avLst/>
          </a:prstGeom>
        </p:spPr>
      </p:pic>
      <p:pic>
        <p:nvPicPr>
          <p:cNvPr id="8" name="Imagen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72064" y="2069430"/>
            <a:ext cx="2429896" cy="527760"/>
          </a:xfrm>
          <a:prstGeom prst="rect">
            <a:avLst/>
          </a:prstGeom>
        </p:spPr>
      </p:pic>
      <p:sp>
        <p:nvSpPr>
          <p:cNvPr id="10" name="CuadroTexto 9"/>
          <p:cNvSpPr txBox="1"/>
          <p:nvPr/>
        </p:nvSpPr>
        <p:spPr>
          <a:xfrm>
            <a:off x="1055440" y="3247663"/>
            <a:ext cx="4437818" cy="1938992"/>
          </a:xfrm>
          <a:prstGeom prst="rect">
            <a:avLst/>
          </a:prstGeom>
          <a:noFill/>
        </p:spPr>
        <p:txBody>
          <a:bodyPr wrap="none" rtlCol="0">
            <a:spAutoFit/>
          </a:bodyPr>
          <a:lstStyle/>
          <a:p>
            <a:pPr marL="342900" indent="-342900">
              <a:buFont typeface="Wingdings" panose="05000000000000000000" pitchFamily="2" charset="2"/>
              <a:buChar char="Ø"/>
            </a:pPr>
            <a:r>
              <a:rPr lang="es-ES" sz="2400" b="1" dirty="0"/>
              <a:t>Interfaz de </a:t>
            </a:r>
            <a:r>
              <a:rPr lang="es-ES" sz="2400" b="1" dirty="0" smtClean="0"/>
              <a:t>usuario</a:t>
            </a:r>
          </a:p>
          <a:p>
            <a:pPr marL="342900" indent="-342900">
              <a:buFont typeface="Wingdings" panose="05000000000000000000" pitchFamily="2" charset="2"/>
              <a:buChar char="Ø"/>
            </a:pPr>
            <a:r>
              <a:rPr lang="es-ES" sz="2400" b="1" dirty="0" smtClean="0"/>
              <a:t>Facilidad general </a:t>
            </a:r>
          </a:p>
          <a:p>
            <a:pPr marL="342900" indent="-342900">
              <a:buFont typeface="Wingdings" panose="05000000000000000000" pitchFamily="2" charset="2"/>
              <a:buChar char="Ø"/>
            </a:pPr>
            <a:r>
              <a:rPr lang="es-ES" sz="2400" b="1" dirty="0" smtClean="0"/>
              <a:t>Tiempo de aprendizaje </a:t>
            </a:r>
          </a:p>
          <a:p>
            <a:pPr marL="342900" indent="-342900">
              <a:buFont typeface="Wingdings" panose="05000000000000000000" pitchFamily="2" charset="2"/>
              <a:buChar char="Ø"/>
            </a:pPr>
            <a:r>
              <a:rPr lang="es-ES" sz="2400" b="1" dirty="0" smtClean="0"/>
              <a:t>Tiempo de instalación </a:t>
            </a:r>
          </a:p>
          <a:p>
            <a:pPr marL="342900" indent="-342900">
              <a:buFont typeface="Wingdings" panose="05000000000000000000" pitchFamily="2" charset="2"/>
              <a:buChar char="Ø"/>
            </a:pPr>
            <a:r>
              <a:rPr lang="es-ES" sz="2400" b="1" dirty="0" smtClean="0"/>
              <a:t>Sistemas operativos utilizados </a:t>
            </a:r>
            <a:endParaRPr lang="es-ES" sz="2400" b="1" dirty="0"/>
          </a:p>
        </p:txBody>
      </p:sp>
      <p:sp>
        <p:nvSpPr>
          <p:cNvPr id="11" name="CuadroTexto 10"/>
          <p:cNvSpPr txBox="1"/>
          <p:nvPr/>
        </p:nvSpPr>
        <p:spPr>
          <a:xfrm flipH="1">
            <a:off x="6816080" y="3247663"/>
            <a:ext cx="4796416" cy="2308324"/>
          </a:xfrm>
          <a:prstGeom prst="rect">
            <a:avLst/>
          </a:prstGeom>
          <a:noFill/>
        </p:spPr>
        <p:txBody>
          <a:bodyPr wrap="square" rtlCol="0">
            <a:spAutoFit/>
          </a:bodyPr>
          <a:lstStyle/>
          <a:p>
            <a:pPr marL="342900" indent="-342900">
              <a:buFont typeface="Wingdings" panose="05000000000000000000" pitchFamily="2" charset="2"/>
              <a:buChar char="Ø"/>
            </a:pPr>
            <a:r>
              <a:rPr lang="es-ES" sz="2400" b="1" dirty="0" smtClean="0"/>
              <a:t>Exportación a </a:t>
            </a:r>
            <a:r>
              <a:rPr lang="es-ES" sz="2400" b="1" dirty="0" smtClean="0"/>
              <a:t>STL</a:t>
            </a:r>
          </a:p>
          <a:p>
            <a:pPr marL="342900" indent="-342900">
              <a:buFont typeface="Wingdings" panose="05000000000000000000" pitchFamily="2" charset="2"/>
              <a:buChar char="Ø"/>
            </a:pPr>
            <a:r>
              <a:rPr lang="es-ES" sz="2400" b="1" dirty="0" smtClean="0"/>
              <a:t>Extensiones utilizadas </a:t>
            </a:r>
          </a:p>
          <a:p>
            <a:pPr marL="342900" indent="-342900">
              <a:buFont typeface="Wingdings" panose="05000000000000000000" pitchFamily="2" charset="2"/>
              <a:buChar char="Ø"/>
            </a:pPr>
            <a:r>
              <a:rPr lang="es-ES" sz="2400" b="1" dirty="0" smtClean="0"/>
              <a:t>Horas empleadas en el desarrollo </a:t>
            </a:r>
          </a:p>
          <a:p>
            <a:pPr marL="342900" indent="-342900">
              <a:buFont typeface="Wingdings" panose="05000000000000000000" pitchFamily="2" charset="2"/>
              <a:buChar char="Ø"/>
            </a:pPr>
            <a:r>
              <a:rPr lang="es-ES" sz="2400" b="1" dirty="0" smtClean="0"/>
              <a:t>Herramientas utilizadas </a:t>
            </a:r>
          </a:p>
          <a:p>
            <a:pPr marL="342900" indent="-342900">
              <a:buFont typeface="Wingdings" panose="05000000000000000000" pitchFamily="2" charset="2"/>
              <a:buChar char="Ø"/>
            </a:pPr>
            <a:r>
              <a:rPr lang="es-ES" sz="2400" b="1" dirty="0" smtClean="0"/>
              <a:t>Tipo de modelado </a:t>
            </a:r>
          </a:p>
          <a:p>
            <a:pPr marL="342900" indent="-342900">
              <a:buFont typeface="Wingdings" panose="05000000000000000000" pitchFamily="2" charset="2"/>
              <a:buChar char="Ø"/>
            </a:pPr>
            <a:endParaRPr lang="es-ES" sz="2400" b="1" dirty="0"/>
          </a:p>
        </p:txBody>
      </p:sp>
    </p:spTree>
    <p:extLst>
      <p:ext uri="{BB962C8B-B14F-4D97-AF65-F5344CB8AC3E}">
        <p14:creationId xmlns:p14="http://schemas.microsoft.com/office/powerpoint/2010/main" val="1574659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1000"/>
                                        <p:tgtEl>
                                          <p:spTgt spid="10">
                                            <p:txEl>
                                              <p:pRg st="1" end="1"/>
                                            </p:txEl>
                                          </p:spTgt>
                                        </p:tgtEl>
                                      </p:cBhvr>
                                    </p:animEffect>
                                    <p:anim calcmode="lin" valueType="num">
                                      <p:cBhvr>
                                        <p:cTn id="14"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Effect transition="in" filter="fade">
                                      <p:cBhvr>
                                        <p:cTn id="19" dur="1000"/>
                                        <p:tgtEl>
                                          <p:spTgt spid="10">
                                            <p:txEl>
                                              <p:pRg st="2" end="2"/>
                                            </p:txEl>
                                          </p:spTgt>
                                        </p:tgtEl>
                                      </p:cBhvr>
                                    </p:animEffect>
                                    <p:anim calcmode="lin" valueType="num">
                                      <p:cBhvr>
                                        <p:cTn id="20"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xEl>
                                              <p:pRg st="3" end="3"/>
                                            </p:txEl>
                                          </p:spTgt>
                                        </p:tgtEl>
                                        <p:attrNameLst>
                                          <p:attrName>style.visibility</p:attrName>
                                        </p:attrNameLst>
                                      </p:cBhvr>
                                      <p:to>
                                        <p:strVal val="visible"/>
                                      </p:to>
                                    </p:set>
                                    <p:animEffect transition="in" filter="fade">
                                      <p:cBhvr>
                                        <p:cTn id="25" dur="1000"/>
                                        <p:tgtEl>
                                          <p:spTgt spid="10">
                                            <p:txEl>
                                              <p:pRg st="3" end="3"/>
                                            </p:txEl>
                                          </p:spTgt>
                                        </p:tgtEl>
                                      </p:cBhvr>
                                    </p:animEffect>
                                    <p:anim calcmode="lin" valueType="num">
                                      <p:cBhvr>
                                        <p:cTn id="26"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10">
                                            <p:txEl>
                                              <p:pRg st="4" end="4"/>
                                            </p:txEl>
                                          </p:spTgt>
                                        </p:tgtEl>
                                        <p:attrNameLst>
                                          <p:attrName>style.visibility</p:attrName>
                                        </p:attrNameLst>
                                      </p:cBhvr>
                                      <p:to>
                                        <p:strVal val="visible"/>
                                      </p:to>
                                    </p:set>
                                    <p:animEffect transition="in" filter="fade">
                                      <p:cBhvr>
                                        <p:cTn id="31" dur="1000"/>
                                        <p:tgtEl>
                                          <p:spTgt spid="10">
                                            <p:txEl>
                                              <p:pRg st="4" end="4"/>
                                            </p:txEl>
                                          </p:spTgt>
                                        </p:tgtEl>
                                      </p:cBhvr>
                                    </p:animEffect>
                                    <p:anim calcmode="lin" valueType="num">
                                      <p:cBhvr>
                                        <p:cTn id="32"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1000"/>
                                        <p:tgtEl>
                                          <p:spTgt spid="11">
                                            <p:txEl>
                                              <p:pRg st="0" end="0"/>
                                            </p:txEl>
                                          </p:spTgt>
                                        </p:tgtEl>
                                      </p:cBhvr>
                                    </p:animEffect>
                                    <p:anim calcmode="lin" valueType="num">
                                      <p:cBhvr>
                                        <p:cTn id="3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Effect transition="in" filter="fade">
                                      <p:cBhvr>
                                        <p:cTn id="43" dur="1000"/>
                                        <p:tgtEl>
                                          <p:spTgt spid="11">
                                            <p:txEl>
                                              <p:pRg st="1" end="1"/>
                                            </p:txEl>
                                          </p:spTgt>
                                        </p:tgtEl>
                                      </p:cBhvr>
                                    </p:animEffect>
                                    <p:anim calcmode="lin" valueType="num">
                                      <p:cBhvr>
                                        <p:cTn id="44"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11">
                                            <p:txEl>
                                              <p:pRg st="2" end="2"/>
                                            </p:txEl>
                                          </p:spTgt>
                                        </p:tgtEl>
                                        <p:attrNameLst>
                                          <p:attrName>style.visibility</p:attrName>
                                        </p:attrNameLst>
                                      </p:cBhvr>
                                      <p:to>
                                        <p:strVal val="visible"/>
                                      </p:to>
                                    </p:set>
                                    <p:animEffect transition="in" filter="fade">
                                      <p:cBhvr>
                                        <p:cTn id="49" dur="1000"/>
                                        <p:tgtEl>
                                          <p:spTgt spid="11">
                                            <p:txEl>
                                              <p:pRg st="2" end="2"/>
                                            </p:txEl>
                                          </p:spTgt>
                                        </p:tgtEl>
                                      </p:cBhvr>
                                    </p:animEffect>
                                    <p:anim calcmode="lin" valueType="num">
                                      <p:cBhvr>
                                        <p:cTn id="50"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51"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1">
                                            <p:txEl>
                                              <p:pRg st="3" end="3"/>
                                            </p:txEl>
                                          </p:spTgt>
                                        </p:tgtEl>
                                        <p:attrNameLst>
                                          <p:attrName>style.visibility</p:attrName>
                                        </p:attrNameLst>
                                      </p:cBhvr>
                                      <p:to>
                                        <p:strVal val="visible"/>
                                      </p:to>
                                    </p:set>
                                    <p:animEffect transition="in" filter="fade">
                                      <p:cBhvr>
                                        <p:cTn id="55" dur="1000"/>
                                        <p:tgtEl>
                                          <p:spTgt spid="11">
                                            <p:txEl>
                                              <p:pRg st="3" end="3"/>
                                            </p:txEl>
                                          </p:spTgt>
                                        </p:tgtEl>
                                      </p:cBhvr>
                                    </p:animEffect>
                                    <p:anim calcmode="lin" valueType="num">
                                      <p:cBhvr>
                                        <p:cTn id="56"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57"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11">
                                            <p:txEl>
                                              <p:pRg st="4" end="4"/>
                                            </p:txEl>
                                          </p:spTgt>
                                        </p:tgtEl>
                                        <p:attrNameLst>
                                          <p:attrName>style.visibility</p:attrName>
                                        </p:attrNameLst>
                                      </p:cBhvr>
                                      <p:to>
                                        <p:strVal val="visible"/>
                                      </p:to>
                                    </p:set>
                                    <p:animEffect transition="in" filter="fade">
                                      <p:cBhvr>
                                        <p:cTn id="61" dur="1000"/>
                                        <p:tgtEl>
                                          <p:spTgt spid="11">
                                            <p:txEl>
                                              <p:pRg st="4" end="4"/>
                                            </p:txEl>
                                          </p:spTgt>
                                        </p:tgtEl>
                                      </p:cBhvr>
                                    </p:animEffect>
                                    <p:anim calcmode="lin" valueType="num">
                                      <p:cBhvr>
                                        <p:cTn id="62"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63"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3058" y="2636912"/>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8.Conclusión</a:t>
            </a:r>
            <a:endParaRPr lang="es-ES" altLang="es-ES" sz="4100" dirty="0"/>
          </a:p>
        </p:txBody>
      </p:sp>
    </p:spTree>
    <p:extLst>
      <p:ext uri="{BB962C8B-B14F-4D97-AF65-F5344CB8AC3E}">
        <p14:creationId xmlns:p14="http://schemas.microsoft.com/office/powerpoint/2010/main" val="10320934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8" name="Rectangle 150"/>
          <p:cNvSpPr>
            <a:spLocks noGrp="1" noChangeArrowheads="1"/>
          </p:cNvSpPr>
          <p:nvPr>
            <p:ph type="ctrTitle"/>
          </p:nvPr>
        </p:nvSpPr>
        <p:spPr>
          <a:xfrm>
            <a:off x="9264352" y="4625012"/>
            <a:ext cx="4537075" cy="647700"/>
          </a:xfrm>
        </p:spPr>
        <p:txBody>
          <a:bodyPr anchor="ctr"/>
          <a:lstStyle/>
          <a:p>
            <a:pPr algn="l"/>
            <a:r>
              <a:rPr lang="es-UY" altLang="es-ES" sz="3600" b="1" dirty="0">
                <a:solidFill>
                  <a:schemeClr val="bg1"/>
                </a:solidFill>
              </a:rPr>
              <a:t>TG2- Grupo T2</a:t>
            </a:r>
            <a:endParaRPr lang="es-ES" altLang="es-ES" sz="3600" b="1" dirty="0">
              <a:solidFill>
                <a:schemeClr val="bg1"/>
              </a:solidFill>
            </a:endParaRPr>
          </a:p>
        </p:txBody>
      </p:sp>
      <p:sp>
        <p:nvSpPr>
          <p:cNvPr id="2215" name="Rectangle 167"/>
          <p:cNvSpPr>
            <a:spLocks noChangeArrowheads="1"/>
          </p:cNvSpPr>
          <p:nvPr/>
        </p:nvSpPr>
        <p:spPr bwMode="auto">
          <a:xfrm>
            <a:off x="7392144" y="5229200"/>
            <a:ext cx="4537075" cy="1224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cs typeface="Arial" panose="020B0604020202020204" pitchFamily="34" charset="0"/>
              </a:defRPr>
            </a:lvl1pPr>
            <a:lvl2pPr algn="ctr">
              <a:defRPr sz="4400">
                <a:solidFill>
                  <a:schemeClr val="tx2"/>
                </a:solidFill>
                <a:latin typeface="Arial" panose="020B0604020202020204" pitchFamily="34" charset="0"/>
                <a:cs typeface="Arial" panose="020B0604020202020204" pitchFamily="34" charset="0"/>
              </a:defRPr>
            </a:lvl2pPr>
            <a:lvl3pPr algn="ctr">
              <a:defRPr sz="4400">
                <a:solidFill>
                  <a:schemeClr val="tx2"/>
                </a:solidFill>
                <a:latin typeface="Arial" panose="020B0604020202020204" pitchFamily="34" charset="0"/>
                <a:cs typeface="Arial" panose="020B0604020202020204" pitchFamily="34" charset="0"/>
              </a:defRPr>
            </a:lvl3pPr>
            <a:lvl4pPr algn="ctr">
              <a:defRPr sz="4400">
                <a:solidFill>
                  <a:schemeClr val="tx2"/>
                </a:solidFill>
                <a:latin typeface="Arial" panose="020B0604020202020204" pitchFamily="34" charset="0"/>
                <a:cs typeface="Arial" panose="020B0604020202020204" pitchFamily="34" charset="0"/>
              </a:defRPr>
            </a:lvl4pPr>
            <a:lvl5pPr algn="ctr">
              <a:defRPr sz="4400">
                <a:solidFill>
                  <a:schemeClr val="tx2"/>
                </a:solidFill>
                <a:latin typeface="Arial" panose="020B0604020202020204" pitchFamily="34" charset="0"/>
                <a:cs typeface="Arial" panose="020B0604020202020204" pitchFamily="34" charset="0"/>
              </a:defRPr>
            </a:lvl5pPr>
            <a:lvl6pPr marL="4572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pPr algn="r"/>
            <a:r>
              <a:rPr lang="es-ES" altLang="es-ES" sz="1800" b="1" dirty="0">
                <a:solidFill>
                  <a:schemeClr val="bg1"/>
                </a:solidFill>
              </a:rPr>
              <a:t> </a:t>
            </a:r>
          </a:p>
          <a:p>
            <a:pPr algn="r"/>
            <a:r>
              <a:rPr lang="es-ES" altLang="es-ES" sz="1800" b="1" dirty="0">
                <a:solidFill>
                  <a:schemeClr val="bg1"/>
                </a:solidFill>
              </a:rPr>
              <a:t>Darío Cuevas López </a:t>
            </a:r>
          </a:p>
          <a:p>
            <a:pPr algn="r"/>
            <a:r>
              <a:rPr lang="es-ES" altLang="es-ES" sz="1800" b="1" dirty="0">
                <a:solidFill>
                  <a:schemeClr val="bg1"/>
                </a:solidFill>
              </a:rPr>
              <a:t>Sergio Sanz García </a:t>
            </a:r>
          </a:p>
          <a:p>
            <a:pPr algn="r"/>
            <a:r>
              <a:rPr lang="es-ES" altLang="es-ES" sz="1800" b="1" dirty="0">
                <a:solidFill>
                  <a:schemeClr val="bg1"/>
                </a:solidFill>
              </a:rPr>
              <a:t>David García Rubio </a:t>
            </a:r>
          </a:p>
          <a:p>
            <a:pPr algn="r"/>
            <a:r>
              <a:rPr lang="es-ES" altLang="es-ES" sz="1800" b="1" dirty="0">
                <a:solidFill>
                  <a:schemeClr val="bg1"/>
                </a:solidFill>
              </a:rPr>
              <a:t>Agustín Rodríguez González  </a:t>
            </a:r>
          </a:p>
        </p:txBody>
      </p:sp>
      <p:sp>
        <p:nvSpPr>
          <p:cNvPr id="4" name="Rectángulo 3"/>
          <p:cNvSpPr/>
          <p:nvPr/>
        </p:nvSpPr>
        <p:spPr>
          <a:xfrm rot="18974152">
            <a:off x="4096474" y="1177831"/>
            <a:ext cx="4133430" cy="4206910"/>
          </a:xfrm>
          <a:prstGeom prst="rect">
            <a:avLst/>
          </a:prstGeom>
          <a:solidFill>
            <a:schemeClr val="tx1">
              <a:alpha val="54000"/>
            </a:schemeClr>
          </a:solidFill>
          <a:ln w="857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4"/>
          <p:cNvSpPr/>
          <p:nvPr/>
        </p:nvSpPr>
        <p:spPr>
          <a:xfrm>
            <a:off x="4290981" y="2727288"/>
            <a:ext cx="3744416" cy="1107996"/>
          </a:xfrm>
          <a:prstGeom prst="rect">
            <a:avLst/>
          </a:prstGeom>
        </p:spPr>
        <p:txBody>
          <a:bodyPr wrap="square">
            <a:spAutoFit/>
          </a:bodyPr>
          <a:lstStyle/>
          <a:p>
            <a:pPr algn="ctr"/>
            <a:r>
              <a:rPr lang="es-ES" sz="6600" dirty="0">
                <a:solidFill>
                  <a:schemeClr val="accent2"/>
                </a:solidFill>
              </a:rPr>
              <a:t>GRACIAS</a:t>
            </a:r>
          </a:p>
        </p:txBody>
      </p:sp>
      <p:sp>
        <p:nvSpPr>
          <p:cNvPr id="6" name="Rectángulo 5"/>
          <p:cNvSpPr/>
          <p:nvPr/>
        </p:nvSpPr>
        <p:spPr>
          <a:xfrm rot="2787302">
            <a:off x="4104895" y="1239507"/>
            <a:ext cx="4116588" cy="408355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385354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2.Requisitos del prototipo a implementar</a:t>
            </a:r>
            <a:endParaRPr lang="es-ES" altLang="es-ES" sz="4100" dirty="0"/>
          </a:p>
        </p:txBody>
      </p:sp>
      <p:pic>
        <p:nvPicPr>
          <p:cNvPr id="6" name="Imagen 5"/>
          <p:cNvPicPr>
            <a:picLocks noChangeAspect="1"/>
          </p:cNvPicPr>
          <p:nvPr/>
        </p:nvPicPr>
        <p:blipFill rotWithShape="1">
          <a:blip r:embed="rId2">
            <a:extLst>
              <a:ext uri="{28A0092B-C50C-407E-A947-70E740481C1C}">
                <a14:useLocalDpi xmlns:a14="http://schemas.microsoft.com/office/drawing/2010/main" val="0"/>
              </a:ext>
            </a:extLst>
          </a:blip>
          <a:srcRect b="18868"/>
          <a:stretch/>
        </p:blipFill>
        <p:spPr>
          <a:xfrm>
            <a:off x="580098" y="2276872"/>
            <a:ext cx="11008745" cy="3744416"/>
          </a:xfrm>
          <a:prstGeom prst="rect">
            <a:avLst/>
          </a:prstGeom>
        </p:spPr>
      </p:pic>
      <p:cxnSp>
        <p:nvCxnSpPr>
          <p:cNvPr id="12" name="Conector recto 11"/>
          <p:cNvCxnSpPr/>
          <p:nvPr/>
        </p:nvCxnSpPr>
        <p:spPr>
          <a:xfrm>
            <a:off x="695400" y="2420888"/>
            <a:ext cx="6696744"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16" name="Conector recto 15"/>
          <p:cNvCxnSpPr/>
          <p:nvPr/>
        </p:nvCxnSpPr>
        <p:spPr>
          <a:xfrm>
            <a:off x="2279576" y="2492896"/>
            <a:ext cx="3240360" cy="1"/>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20" name="Conector recto 19"/>
          <p:cNvCxnSpPr/>
          <p:nvPr/>
        </p:nvCxnSpPr>
        <p:spPr>
          <a:xfrm>
            <a:off x="2351584" y="2708920"/>
            <a:ext cx="360040"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23" name="Conector recto 22"/>
          <p:cNvCxnSpPr/>
          <p:nvPr/>
        </p:nvCxnSpPr>
        <p:spPr>
          <a:xfrm>
            <a:off x="2135560" y="2636912"/>
            <a:ext cx="792088"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26" name="Conector recto 25"/>
          <p:cNvCxnSpPr/>
          <p:nvPr/>
        </p:nvCxnSpPr>
        <p:spPr>
          <a:xfrm>
            <a:off x="623392" y="2780928"/>
            <a:ext cx="0" cy="2592288"/>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34" name="Conector recto 33"/>
          <p:cNvCxnSpPr/>
          <p:nvPr/>
        </p:nvCxnSpPr>
        <p:spPr>
          <a:xfrm>
            <a:off x="695400" y="4653136"/>
            <a:ext cx="720080"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37" name="Conector recto 36"/>
          <p:cNvCxnSpPr/>
          <p:nvPr/>
        </p:nvCxnSpPr>
        <p:spPr>
          <a:xfrm>
            <a:off x="5496722" y="3158381"/>
            <a:ext cx="2039438"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40" name="Conector recto 39"/>
          <p:cNvCxnSpPr/>
          <p:nvPr/>
        </p:nvCxnSpPr>
        <p:spPr>
          <a:xfrm flipV="1">
            <a:off x="7248128" y="3645024"/>
            <a:ext cx="0" cy="1152128"/>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43" name="Conector recto 42"/>
          <p:cNvCxnSpPr/>
          <p:nvPr/>
        </p:nvCxnSpPr>
        <p:spPr>
          <a:xfrm flipH="1" flipV="1">
            <a:off x="725547" y="3933056"/>
            <a:ext cx="3765" cy="144016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46" name="Conector recto 45"/>
          <p:cNvCxnSpPr/>
          <p:nvPr/>
        </p:nvCxnSpPr>
        <p:spPr>
          <a:xfrm flipH="1">
            <a:off x="2855640" y="5733256"/>
            <a:ext cx="720080"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56" name="Conector recto 55"/>
          <p:cNvCxnSpPr/>
          <p:nvPr/>
        </p:nvCxnSpPr>
        <p:spPr>
          <a:xfrm flipH="1">
            <a:off x="1847528" y="5157192"/>
            <a:ext cx="72008" cy="108012"/>
          </a:xfrm>
          <a:prstGeom prst="line">
            <a:avLst/>
          </a:prstGeom>
          <a:ln w="38100"/>
        </p:spPr>
        <p:style>
          <a:lnRef idx="3">
            <a:schemeClr val="accent2"/>
          </a:lnRef>
          <a:fillRef idx="0">
            <a:schemeClr val="accent2"/>
          </a:fillRef>
          <a:effectRef idx="2">
            <a:schemeClr val="accent2"/>
          </a:effectRef>
          <a:fontRef idx="minor">
            <a:schemeClr val="tx1"/>
          </a:fontRef>
        </p:style>
      </p:cxnSp>
      <p:sp>
        <p:nvSpPr>
          <p:cNvPr id="59" name="CuadroTexto 58"/>
          <p:cNvSpPr txBox="1"/>
          <p:nvPr/>
        </p:nvSpPr>
        <p:spPr>
          <a:xfrm>
            <a:off x="6186640" y="2789049"/>
            <a:ext cx="659602" cy="369332"/>
          </a:xfrm>
          <a:prstGeom prst="rect">
            <a:avLst/>
          </a:prstGeom>
          <a:noFill/>
        </p:spPr>
        <p:txBody>
          <a:bodyPr wrap="square" rtlCol="0">
            <a:spAutoFit/>
          </a:bodyPr>
          <a:lstStyle/>
          <a:p>
            <a:r>
              <a:rPr lang="es-ES" dirty="0">
                <a:solidFill>
                  <a:schemeClr val="accent2"/>
                </a:solidFill>
              </a:rPr>
              <a:t>5,5</a:t>
            </a:r>
          </a:p>
        </p:txBody>
      </p:sp>
      <p:sp>
        <p:nvSpPr>
          <p:cNvPr id="60" name="CuadroTexto 59"/>
          <p:cNvSpPr txBox="1"/>
          <p:nvPr/>
        </p:nvSpPr>
        <p:spPr>
          <a:xfrm>
            <a:off x="3617566" y="2492896"/>
            <a:ext cx="659602" cy="369332"/>
          </a:xfrm>
          <a:prstGeom prst="rect">
            <a:avLst/>
          </a:prstGeom>
          <a:noFill/>
        </p:spPr>
        <p:txBody>
          <a:bodyPr wrap="square" rtlCol="0">
            <a:spAutoFit/>
          </a:bodyPr>
          <a:lstStyle/>
          <a:p>
            <a:r>
              <a:rPr lang="es-ES" dirty="0">
                <a:solidFill>
                  <a:schemeClr val="accent2"/>
                </a:solidFill>
              </a:rPr>
              <a:t>11</a:t>
            </a:r>
          </a:p>
        </p:txBody>
      </p:sp>
      <p:sp>
        <p:nvSpPr>
          <p:cNvPr id="61" name="CuadroTexto 60"/>
          <p:cNvSpPr txBox="1"/>
          <p:nvPr/>
        </p:nvSpPr>
        <p:spPr>
          <a:xfrm>
            <a:off x="6081084" y="2420303"/>
            <a:ext cx="659602" cy="369332"/>
          </a:xfrm>
          <a:prstGeom prst="rect">
            <a:avLst/>
          </a:prstGeom>
          <a:noFill/>
        </p:spPr>
        <p:txBody>
          <a:bodyPr wrap="square" rtlCol="0">
            <a:spAutoFit/>
          </a:bodyPr>
          <a:lstStyle/>
          <a:p>
            <a:r>
              <a:rPr lang="es-ES" dirty="0">
                <a:solidFill>
                  <a:schemeClr val="accent2"/>
                </a:solidFill>
              </a:rPr>
              <a:t>22</a:t>
            </a:r>
          </a:p>
        </p:txBody>
      </p:sp>
      <p:sp>
        <p:nvSpPr>
          <p:cNvPr id="62" name="CuadroTexto 61"/>
          <p:cNvSpPr txBox="1"/>
          <p:nvPr/>
        </p:nvSpPr>
        <p:spPr>
          <a:xfrm>
            <a:off x="2916118" y="2492896"/>
            <a:ext cx="659602" cy="369332"/>
          </a:xfrm>
          <a:prstGeom prst="rect">
            <a:avLst/>
          </a:prstGeom>
          <a:noFill/>
        </p:spPr>
        <p:txBody>
          <a:bodyPr wrap="square" rtlCol="0">
            <a:spAutoFit/>
          </a:bodyPr>
          <a:lstStyle/>
          <a:p>
            <a:r>
              <a:rPr lang="es-ES" dirty="0">
                <a:solidFill>
                  <a:schemeClr val="accent2"/>
                </a:solidFill>
              </a:rPr>
              <a:t>2,5</a:t>
            </a:r>
          </a:p>
        </p:txBody>
      </p:sp>
      <p:sp>
        <p:nvSpPr>
          <p:cNvPr id="63" name="CuadroTexto 62"/>
          <p:cNvSpPr txBox="1"/>
          <p:nvPr/>
        </p:nvSpPr>
        <p:spPr>
          <a:xfrm>
            <a:off x="1817289" y="2622974"/>
            <a:ext cx="659602" cy="369332"/>
          </a:xfrm>
          <a:prstGeom prst="rect">
            <a:avLst/>
          </a:prstGeom>
          <a:noFill/>
        </p:spPr>
        <p:txBody>
          <a:bodyPr wrap="square" rtlCol="0">
            <a:spAutoFit/>
          </a:bodyPr>
          <a:lstStyle/>
          <a:p>
            <a:r>
              <a:rPr lang="es-ES" dirty="0">
                <a:solidFill>
                  <a:schemeClr val="accent2"/>
                </a:solidFill>
              </a:rPr>
              <a:t>1,5</a:t>
            </a:r>
          </a:p>
        </p:txBody>
      </p:sp>
      <p:cxnSp>
        <p:nvCxnSpPr>
          <p:cNvPr id="65" name="Conector recto 64"/>
          <p:cNvCxnSpPr/>
          <p:nvPr/>
        </p:nvCxnSpPr>
        <p:spPr>
          <a:xfrm>
            <a:off x="1706675" y="2677562"/>
            <a:ext cx="16734" cy="1201488"/>
          </a:xfrm>
          <a:prstGeom prst="line">
            <a:avLst/>
          </a:prstGeom>
          <a:ln w="38100"/>
        </p:spPr>
        <p:style>
          <a:lnRef idx="3">
            <a:schemeClr val="accent2"/>
          </a:lnRef>
          <a:fillRef idx="0">
            <a:schemeClr val="accent2"/>
          </a:fillRef>
          <a:effectRef idx="2">
            <a:schemeClr val="accent2"/>
          </a:effectRef>
          <a:fontRef idx="minor">
            <a:schemeClr val="tx1"/>
          </a:fontRef>
        </p:style>
      </p:cxnSp>
      <p:sp>
        <p:nvSpPr>
          <p:cNvPr id="71" name="CuadroTexto 70"/>
          <p:cNvSpPr txBox="1"/>
          <p:nvPr/>
        </p:nvSpPr>
        <p:spPr>
          <a:xfrm>
            <a:off x="835233" y="4283804"/>
            <a:ext cx="659602" cy="369332"/>
          </a:xfrm>
          <a:prstGeom prst="rect">
            <a:avLst/>
          </a:prstGeom>
          <a:noFill/>
        </p:spPr>
        <p:txBody>
          <a:bodyPr wrap="square" rtlCol="0">
            <a:spAutoFit/>
          </a:bodyPr>
          <a:lstStyle/>
          <a:p>
            <a:r>
              <a:rPr lang="es-ES" dirty="0">
                <a:solidFill>
                  <a:schemeClr val="accent2"/>
                </a:solidFill>
              </a:rPr>
              <a:t>2,5</a:t>
            </a:r>
          </a:p>
        </p:txBody>
      </p:sp>
      <p:sp>
        <p:nvSpPr>
          <p:cNvPr id="74" name="CuadroTexto 73"/>
          <p:cNvSpPr txBox="1"/>
          <p:nvPr/>
        </p:nvSpPr>
        <p:spPr>
          <a:xfrm>
            <a:off x="2957964" y="5733256"/>
            <a:ext cx="659602" cy="369332"/>
          </a:xfrm>
          <a:prstGeom prst="rect">
            <a:avLst/>
          </a:prstGeom>
          <a:noFill/>
        </p:spPr>
        <p:txBody>
          <a:bodyPr wrap="square" rtlCol="0">
            <a:spAutoFit/>
          </a:bodyPr>
          <a:lstStyle/>
          <a:p>
            <a:r>
              <a:rPr lang="es-ES" dirty="0">
                <a:solidFill>
                  <a:schemeClr val="accent2"/>
                </a:solidFill>
              </a:rPr>
              <a:t>2,5</a:t>
            </a:r>
          </a:p>
        </p:txBody>
      </p:sp>
      <p:cxnSp>
        <p:nvCxnSpPr>
          <p:cNvPr id="76" name="Conector recto 75"/>
          <p:cNvCxnSpPr/>
          <p:nvPr/>
        </p:nvCxnSpPr>
        <p:spPr>
          <a:xfrm flipH="1">
            <a:off x="1487488" y="5733256"/>
            <a:ext cx="720080" cy="0"/>
          </a:xfrm>
          <a:prstGeom prst="line">
            <a:avLst/>
          </a:prstGeom>
          <a:ln w="38100"/>
        </p:spPr>
        <p:style>
          <a:lnRef idx="3">
            <a:schemeClr val="accent2"/>
          </a:lnRef>
          <a:fillRef idx="0">
            <a:schemeClr val="accent2"/>
          </a:fillRef>
          <a:effectRef idx="2">
            <a:schemeClr val="accent2"/>
          </a:effectRef>
          <a:fontRef idx="minor">
            <a:schemeClr val="tx1"/>
          </a:fontRef>
        </p:style>
      </p:cxnSp>
      <p:sp>
        <p:nvSpPr>
          <p:cNvPr id="79" name="CuadroTexto 78"/>
          <p:cNvSpPr txBox="1"/>
          <p:nvPr/>
        </p:nvSpPr>
        <p:spPr>
          <a:xfrm>
            <a:off x="674470" y="3127113"/>
            <a:ext cx="659602" cy="369332"/>
          </a:xfrm>
          <a:prstGeom prst="rect">
            <a:avLst/>
          </a:prstGeom>
          <a:noFill/>
        </p:spPr>
        <p:txBody>
          <a:bodyPr wrap="square" rtlCol="0">
            <a:spAutoFit/>
          </a:bodyPr>
          <a:lstStyle/>
          <a:p>
            <a:r>
              <a:rPr lang="es-ES" dirty="0">
                <a:solidFill>
                  <a:schemeClr val="accent2"/>
                </a:solidFill>
              </a:rPr>
              <a:t>2,5</a:t>
            </a:r>
          </a:p>
        </p:txBody>
      </p:sp>
      <p:sp>
        <p:nvSpPr>
          <p:cNvPr id="80" name="CuadroTexto 79"/>
          <p:cNvSpPr txBox="1"/>
          <p:nvPr/>
        </p:nvSpPr>
        <p:spPr>
          <a:xfrm>
            <a:off x="1739790" y="3109446"/>
            <a:ext cx="659602" cy="369332"/>
          </a:xfrm>
          <a:prstGeom prst="rect">
            <a:avLst/>
          </a:prstGeom>
          <a:noFill/>
        </p:spPr>
        <p:txBody>
          <a:bodyPr wrap="square" rtlCol="0">
            <a:spAutoFit/>
          </a:bodyPr>
          <a:lstStyle/>
          <a:p>
            <a:r>
              <a:rPr lang="es-ES" dirty="0">
                <a:solidFill>
                  <a:schemeClr val="accent2"/>
                </a:solidFill>
              </a:rPr>
              <a:t>4</a:t>
            </a:r>
          </a:p>
        </p:txBody>
      </p:sp>
      <p:sp>
        <p:nvSpPr>
          <p:cNvPr id="81" name="CuadroTexto 80"/>
          <p:cNvSpPr txBox="1"/>
          <p:nvPr/>
        </p:nvSpPr>
        <p:spPr>
          <a:xfrm>
            <a:off x="745417" y="3868102"/>
            <a:ext cx="659602" cy="369332"/>
          </a:xfrm>
          <a:prstGeom prst="rect">
            <a:avLst/>
          </a:prstGeom>
          <a:noFill/>
        </p:spPr>
        <p:txBody>
          <a:bodyPr wrap="square" rtlCol="0">
            <a:spAutoFit/>
          </a:bodyPr>
          <a:lstStyle/>
          <a:p>
            <a:r>
              <a:rPr lang="es-ES" dirty="0">
                <a:solidFill>
                  <a:schemeClr val="accent2"/>
                </a:solidFill>
              </a:rPr>
              <a:t>5,5</a:t>
            </a:r>
          </a:p>
        </p:txBody>
      </p:sp>
      <p:sp>
        <p:nvSpPr>
          <p:cNvPr id="83" name="CuadroTexto 82"/>
          <p:cNvSpPr txBox="1"/>
          <p:nvPr/>
        </p:nvSpPr>
        <p:spPr>
          <a:xfrm>
            <a:off x="1593363" y="5710526"/>
            <a:ext cx="659602" cy="369332"/>
          </a:xfrm>
          <a:prstGeom prst="rect">
            <a:avLst/>
          </a:prstGeom>
          <a:noFill/>
        </p:spPr>
        <p:txBody>
          <a:bodyPr wrap="square" rtlCol="0">
            <a:spAutoFit/>
          </a:bodyPr>
          <a:lstStyle/>
          <a:p>
            <a:r>
              <a:rPr lang="es-ES" dirty="0">
                <a:solidFill>
                  <a:schemeClr val="accent2"/>
                </a:solidFill>
              </a:rPr>
              <a:t>1,5</a:t>
            </a:r>
          </a:p>
        </p:txBody>
      </p:sp>
      <p:sp>
        <p:nvSpPr>
          <p:cNvPr id="84" name="CuadroTexto 83"/>
          <p:cNvSpPr txBox="1"/>
          <p:nvPr/>
        </p:nvSpPr>
        <p:spPr>
          <a:xfrm>
            <a:off x="7206359" y="3779748"/>
            <a:ext cx="659602" cy="369332"/>
          </a:xfrm>
          <a:prstGeom prst="rect">
            <a:avLst/>
          </a:prstGeom>
          <a:noFill/>
        </p:spPr>
        <p:txBody>
          <a:bodyPr wrap="square" rtlCol="0">
            <a:spAutoFit/>
          </a:bodyPr>
          <a:lstStyle/>
          <a:p>
            <a:r>
              <a:rPr lang="es-ES" dirty="0">
                <a:solidFill>
                  <a:schemeClr val="accent2"/>
                </a:solidFill>
              </a:rPr>
              <a:t>2,5</a:t>
            </a:r>
          </a:p>
        </p:txBody>
      </p:sp>
    </p:spTree>
    <p:extLst>
      <p:ext uri="{BB962C8B-B14F-4D97-AF65-F5344CB8AC3E}">
        <p14:creationId xmlns:p14="http://schemas.microsoft.com/office/powerpoint/2010/main" val="3258830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par>
                                <p:cTn id="8" presetID="22" presetClass="entr" presetSubtype="8"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1000"/>
                                        <p:tgtEl>
                                          <p:spTgt spid="16"/>
                                        </p:tgtEl>
                                      </p:cBhvr>
                                    </p:animEffect>
                                  </p:childTnLst>
                                </p:cTn>
                              </p:par>
                              <p:par>
                                <p:cTn id="11" presetID="22" presetClass="entr" presetSubtype="8"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1000"/>
                                        <p:tgtEl>
                                          <p:spTgt spid="23"/>
                                        </p:tgtEl>
                                      </p:cBhvr>
                                    </p:animEffect>
                                  </p:childTnLst>
                                </p:cTn>
                              </p:par>
                              <p:par>
                                <p:cTn id="14" presetID="22" presetClass="entr" presetSubtype="8"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1000"/>
                                        <p:tgtEl>
                                          <p:spTgt spid="20"/>
                                        </p:tgtEl>
                                      </p:cBhvr>
                                    </p:animEffect>
                                  </p:childTnLst>
                                </p:cTn>
                              </p:par>
                              <p:par>
                                <p:cTn id="17" presetID="2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1000"/>
                                        <p:tgtEl>
                                          <p:spTgt spid="26"/>
                                        </p:tgtEl>
                                      </p:cBhvr>
                                    </p:animEffect>
                                  </p:childTnLst>
                                </p:cTn>
                              </p:par>
                              <p:par>
                                <p:cTn id="20" presetID="22" presetClass="entr" presetSubtype="4" fill="hold" nodeType="with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wipe(down)">
                                      <p:cBhvr>
                                        <p:cTn id="22" dur="1000"/>
                                        <p:tgtEl>
                                          <p:spTgt spid="43"/>
                                        </p:tgtEl>
                                      </p:cBhvr>
                                    </p:animEffect>
                                  </p:childTnLst>
                                </p:cTn>
                              </p:par>
                              <p:par>
                                <p:cTn id="23" presetID="22" presetClass="entr" presetSubtype="4"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wipe(down)">
                                      <p:cBhvr>
                                        <p:cTn id="25" dur="1000"/>
                                        <p:tgtEl>
                                          <p:spTgt spid="40"/>
                                        </p:tgtEl>
                                      </p:cBhvr>
                                    </p:animEffect>
                                  </p:childTnLst>
                                </p:cTn>
                              </p:par>
                              <p:par>
                                <p:cTn id="26" presetID="22" presetClass="entr" presetSubtype="8"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1000"/>
                                        <p:tgtEl>
                                          <p:spTgt spid="34"/>
                                        </p:tgtEl>
                                      </p:cBhvr>
                                    </p:animEffect>
                                  </p:childTnLst>
                                </p:cTn>
                              </p:par>
                              <p:par>
                                <p:cTn id="29" presetID="22" presetClass="entr" presetSubtype="8"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wipe(left)">
                                      <p:cBhvr>
                                        <p:cTn id="31" dur="1000"/>
                                        <p:tgtEl>
                                          <p:spTgt spid="46"/>
                                        </p:tgtEl>
                                      </p:cBhvr>
                                    </p:animEffect>
                                  </p:childTnLst>
                                </p:cTn>
                              </p:par>
                              <p:par>
                                <p:cTn id="32" presetID="22" presetClass="entr" presetSubtype="8" fill="hold" nodeType="with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wipe(left)">
                                      <p:cBhvr>
                                        <p:cTn id="34" dur="1000"/>
                                        <p:tgtEl>
                                          <p:spTgt spid="37"/>
                                        </p:tgtEl>
                                      </p:cBhvr>
                                    </p:animEffect>
                                  </p:childTnLst>
                                </p:cTn>
                              </p:par>
                              <p:par>
                                <p:cTn id="35" presetID="22" presetClass="entr" presetSubtype="4"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animEffect transition="in" filter="wipe(down)">
                                      <p:cBhvr>
                                        <p:cTn id="37" dur="1000"/>
                                        <p:tgtEl>
                                          <p:spTgt spid="65"/>
                                        </p:tgtEl>
                                      </p:cBhvr>
                                    </p:animEffect>
                                  </p:childTnLst>
                                </p:cTn>
                              </p:par>
                              <p:par>
                                <p:cTn id="38" presetID="22" presetClass="entr" presetSubtype="8" fill="hold" nodeType="withEffect">
                                  <p:stCondLst>
                                    <p:cond delay="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1000"/>
                                        <p:tgtEl>
                                          <p:spTgt spid="76"/>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79"/>
                                        </p:tgtEl>
                                        <p:attrNameLst>
                                          <p:attrName>style.visibility</p:attrName>
                                        </p:attrNameLst>
                                      </p:cBhvr>
                                      <p:to>
                                        <p:strVal val="visible"/>
                                      </p:to>
                                    </p:set>
                                    <p:animEffect transition="in" filter="fade">
                                      <p:cBhvr>
                                        <p:cTn id="44" dur="500"/>
                                        <p:tgtEl>
                                          <p:spTgt spid="7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1"/>
                                        </p:tgtEl>
                                        <p:attrNameLst>
                                          <p:attrName>style.visibility</p:attrName>
                                        </p:attrNameLst>
                                      </p:cBhvr>
                                      <p:to>
                                        <p:strVal val="visible"/>
                                      </p:to>
                                    </p:set>
                                    <p:animEffect transition="in" filter="fade">
                                      <p:cBhvr>
                                        <p:cTn id="50" dur="500"/>
                                        <p:tgtEl>
                                          <p:spTgt spid="8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3"/>
                                        </p:tgtEl>
                                        <p:attrNameLst>
                                          <p:attrName>style.visibility</p:attrName>
                                        </p:attrNameLst>
                                      </p:cBhvr>
                                      <p:to>
                                        <p:strVal val="visible"/>
                                      </p:to>
                                    </p:set>
                                    <p:animEffect transition="in" filter="fade">
                                      <p:cBhvr>
                                        <p:cTn id="53" dur="500"/>
                                        <p:tgtEl>
                                          <p:spTgt spid="8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4"/>
                                        </p:tgtEl>
                                        <p:attrNameLst>
                                          <p:attrName>style.visibility</p:attrName>
                                        </p:attrNameLst>
                                      </p:cBhvr>
                                      <p:to>
                                        <p:strVal val="visible"/>
                                      </p:to>
                                    </p:set>
                                    <p:animEffect transition="in" filter="fade">
                                      <p:cBhvr>
                                        <p:cTn id="56" dur="500"/>
                                        <p:tgtEl>
                                          <p:spTgt spid="8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4"/>
                                        </p:tgtEl>
                                        <p:attrNameLst>
                                          <p:attrName>style.visibility</p:attrName>
                                        </p:attrNameLst>
                                      </p:cBhvr>
                                      <p:to>
                                        <p:strVal val="visible"/>
                                      </p:to>
                                    </p:set>
                                    <p:animEffect transition="in" filter="fade">
                                      <p:cBhvr>
                                        <p:cTn id="59" dur="500"/>
                                        <p:tgtEl>
                                          <p:spTgt spid="7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1"/>
                                        </p:tgtEl>
                                        <p:attrNameLst>
                                          <p:attrName>style.visibility</p:attrName>
                                        </p:attrNameLst>
                                      </p:cBhvr>
                                      <p:to>
                                        <p:strVal val="visible"/>
                                      </p:to>
                                    </p:set>
                                    <p:animEffect transition="in" filter="fade">
                                      <p:cBhvr>
                                        <p:cTn id="65" dur="500"/>
                                        <p:tgtEl>
                                          <p:spTgt spid="6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0"/>
                                        </p:tgtEl>
                                        <p:attrNameLst>
                                          <p:attrName>style.visibility</p:attrName>
                                        </p:attrNameLst>
                                      </p:cBhvr>
                                      <p:to>
                                        <p:strVal val="visible"/>
                                      </p:to>
                                    </p:set>
                                    <p:animEffect transition="in" filter="fade">
                                      <p:cBhvr>
                                        <p:cTn id="68" dur="500"/>
                                        <p:tgtEl>
                                          <p:spTgt spid="60"/>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2"/>
                                        </p:tgtEl>
                                        <p:attrNameLst>
                                          <p:attrName>style.visibility</p:attrName>
                                        </p:attrNameLst>
                                      </p:cBhvr>
                                      <p:to>
                                        <p:strVal val="visible"/>
                                      </p:to>
                                    </p:set>
                                    <p:animEffect transition="in" filter="fade">
                                      <p:cBhvr>
                                        <p:cTn id="71" dur="500"/>
                                        <p:tgtEl>
                                          <p:spTgt spid="6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3"/>
                                        </p:tgtEl>
                                        <p:attrNameLst>
                                          <p:attrName>style.visibility</p:attrName>
                                        </p:attrNameLst>
                                      </p:cBhvr>
                                      <p:to>
                                        <p:strVal val="visible"/>
                                      </p:to>
                                    </p:set>
                                    <p:animEffect transition="in" filter="fade">
                                      <p:cBhvr>
                                        <p:cTn id="74" dur="500"/>
                                        <p:tgtEl>
                                          <p:spTgt spid="6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71"/>
                                        </p:tgtEl>
                                        <p:attrNameLst>
                                          <p:attrName>style.visibility</p:attrName>
                                        </p:attrNameLst>
                                      </p:cBhvr>
                                      <p:to>
                                        <p:strVal val="visible"/>
                                      </p:to>
                                    </p:set>
                                    <p:animEffect transition="in" filter="fade">
                                      <p:cBhvr>
                                        <p:cTn id="77"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P spid="63" grpId="0"/>
      <p:bldP spid="71" grpId="0"/>
      <p:bldP spid="74" grpId="0"/>
      <p:bldP spid="79" grpId="0"/>
      <p:bldP spid="80" grpId="0"/>
      <p:bldP spid="81" grpId="0"/>
      <p:bldP spid="83" grpId="0"/>
      <p:bldP spid="8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2.Requisitos </a:t>
            </a:r>
            <a:r>
              <a:rPr lang="es-ES" sz="4000"/>
              <a:t>del prototipo </a:t>
            </a:r>
            <a:r>
              <a:rPr lang="es-ES" sz="4000" dirty="0"/>
              <a:t>a implementar</a:t>
            </a:r>
            <a:endParaRPr lang="es-ES" altLang="es-ES" sz="4100" dirty="0"/>
          </a:p>
        </p:txBody>
      </p:sp>
      <p:pic>
        <p:nvPicPr>
          <p:cNvPr id="29" name="Imagen 28"/>
          <p:cNvPicPr/>
          <p:nvPr/>
        </p:nvPicPr>
        <p:blipFill rotWithShape="1">
          <a:blip r:embed="rId2"/>
          <a:srcRect b="953"/>
          <a:stretch/>
        </p:blipFill>
        <p:spPr bwMode="auto">
          <a:xfrm>
            <a:off x="2495600" y="1720240"/>
            <a:ext cx="3168352" cy="4747690"/>
          </a:xfrm>
          <a:prstGeom prst="rect">
            <a:avLst/>
          </a:prstGeom>
          <a:ln>
            <a:noFill/>
          </a:ln>
          <a:extLst>
            <a:ext uri="{53640926-AAD7-44D8-BBD7-CCE9431645EC}">
              <a14:shadowObscured xmlns:a14="http://schemas.microsoft.com/office/drawing/2010/main"/>
            </a:ext>
          </a:extLst>
        </p:spPr>
      </p:pic>
      <p:pic>
        <p:nvPicPr>
          <p:cNvPr id="30" name="Imagen 29"/>
          <p:cNvPicPr/>
          <p:nvPr/>
        </p:nvPicPr>
        <p:blipFill rotWithShape="1">
          <a:blip r:embed="rId3"/>
          <a:srcRect b="381"/>
          <a:stretch/>
        </p:blipFill>
        <p:spPr bwMode="auto">
          <a:xfrm>
            <a:off x="6672064" y="1722592"/>
            <a:ext cx="3168352" cy="475252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986734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noChangeArrowheads="1"/>
          </p:cNvSpPr>
          <p:nvPr/>
        </p:nvSpPr>
        <p:spPr>
          <a:xfrm>
            <a:off x="0" y="188640"/>
            <a:ext cx="12192000" cy="1143001"/>
          </a:xfrm>
          <a:prstGeom prst="rect">
            <a:avLst/>
          </a:prstGeom>
          <a:solidFill>
            <a:schemeClr val="accent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dirty="0"/>
              <a:t> 3.Criterios de comparación</a:t>
            </a:r>
            <a:endParaRPr lang="es-ES" altLang="es-ES" dirty="0"/>
          </a:p>
        </p:txBody>
      </p:sp>
      <p:graphicFrame>
        <p:nvGraphicFramePr>
          <p:cNvPr id="8" name="Tabla 7"/>
          <p:cNvGraphicFramePr>
            <a:graphicFrameLocks noGrp="1"/>
          </p:cNvGraphicFramePr>
          <p:nvPr>
            <p:extLst>
              <p:ext uri="{D42A27DB-BD31-4B8C-83A1-F6EECF244321}">
                <p14:modId xmlns:p14="http://schemas.microsoft.com/office/powerpoint/2010/main" val="3093923959"/>
              </p:ext>
            </p:extLst>
          </p:nvPr>
        </p:nvGraphicFramePr>
        <p:xfrm>
          <a:off x="718088" y="1628800"/>
          <a:ext cx="10755824" cy="4942840"/>
        </p:xfrm>
        <a:graphic>
          <a:graphicData uri="http://schemas.openxmlformats.org/drawingml/2006/table">
            <a:tbl>
              <a:tblPr firstRow="1" bandRow="1">
                <a:tableStyleId>{21E4AEA4-8DFA-4A89-87EB-49C32662AFE0}</a:tableStyleId>
              </a:tblPr>
              <a:tblGrid>
                <a:gridCol w="3130657">
                  <a:extLst>
                    <a:ext uri="{9D8B030D-6E8A-4147-A177-3AD203B41FA5}">
                      <a16:colId xmlns="" xmlns:a16="http://schemas.microsoft.com/office/drawing/2014/main" val="2256138300"/>
                    </a:ext>
                  </a:extLst>
                </a:gridCol>
                <a:gridCol w="5594889">
                  <a:extLst>
                    <a:ext uri="{9D8B030D-6E8A-4147-A177-3AD203B41FA5}">
                      <a16:colId xmlns="" xmlns:a16="http://schemas.microsoft.com/office/drawing/2014/main" val="3267958693"/>
                    </a:ext>
                  </a:extLst>
                </a:gridCol>
                <a:gridCol w="2030278">
                  <a:extLst>
                    <a:ext uri="{9D8B030D-6E8A-4147-A177-3AD203B41FA5}">
                      <a16:colId xmlns="" xmlns:a16="http://schemas.microsoft.com/office/drawing/2014/main" val="2922370260"/>
                    </a:ext>
                  </a:extLst>
                </a:gridCol>
              </a:tblGrid>
              <a:tr h="370840">
                <a:tc>
                  <a:txBody>
                    <a:bodyPr/>
                    <a:lstStyle/>
                    <a:p>
                      <a:r>
                        <a:rPr lang="es-ES" dirty="0"/>
                        <a:t>NOMBRE</a:t>
                      </a:r>
                    </a:p>
                  </a:txBody>
                  <a:tcPr/>
                </a:tc>
                <a:tc>
                  <a:txBody>
                    <a:bodyPr/>
                    <a:lstStyle/>
                    <a:p>
                      <a:r>
                        <a:rPr lang="es-ES" dirty="0"/>
                        <a:t>DESCRIPCIÓN</a:t>
                      </a:r>
                    </a:p>
                  </a:txBody>
                  <a:tcPr/>
                </a:tc>
                <a:tc>
                  <a:txBody>
                    <a:bodyPr/>
                    <a:lstStyle/>
                    <a:p>
                      <a:pPr algn="ctr"/>
                      <a:r>
                        <a:rPr lang="es-ES" dirty="0"/>
                        <a:t>VALOR</a:t>
                      </a:r>
                    </a:p>
                  </a:txBody>
                  <a:tcPr/>
                </a:tc>
                <a:extLst>
                  <a:ext uri="{0D108BD9-81ED-4DB2-BD59-A6C34878D82A}">
                    <a16:rowId xmlns="" xmlns:a16="http://schemas.microsoft.com/office/drawing/2014/main" val="962313800"/>
                  </a:ext>
                </a:extLst>
              </a:tr>
              <a:tr h="370840">
                <a:tc>
                  <a:txBody>
                    <a:bodyPr/>
                    <a:lstStyle/>
                    <a:p>
                      <a:r>
                        <a:rPr lang="es-ES" sz="1800" kern="1200" dirty="0">
                          <a:effectLst/>
                        </a:rPr>
                        <a:t>3.1 Interfaz de Usuario</a:t>
                      </a:r>
                      <a:endParaRPr lang="es-ES" b="1" dirty="0"/>
                    </a:p>
                  </a:txBody>
                  <a:tcPr/>
                </a:tc>
                <a:tc>
                  <a:txBody>
                    <a:bodyPr/>
                    <a:lstStyle/>
                    <a:p>
                      <a:pPr algn="just"/>
                      <a:r>
                        <a:rPr lang="es-ES" sz="1800" kern="1200" dirty="0">
                          <a:effectLst/>
                        </a:rPr>
                        <a:t>En este criterio lo que vamos a valorar la amigabilidad de la interfaz de usuario en función de otras aplicaciones que usamos de forma más habitual (Word p.e).</a:t>
                      </a:r>
                      <a:endParaRPr lang="es-ES" dirty="0"/>
                    </a:p>
                  </a:txBody>
                  <a:tcPr/>
                </a:tc>
                <a:tc>
                  <a:txBody>
                    <a:bodyPr/>
                    <a:lstStyle/>
                    <a:p>
                      <a:pPr algn="ctr"/>
                      <a:r>
                        <a:rPr lang="es-ES" dirty="0"/>
                        <a:t>TEXTO</a:t>
                      </a:r>
                    </a:p>
                  </a:txBody>
                  <a:tcPr/>
                </a:tc>
                <a:extLst>
                  <a:ext uri="{0D108BD9-81ED-4DB2-BD59-A6C34878D82A}">
                    <a16:rowId xmlns="" xmlns:a16="http://schemas.microsoft.com/office/drawing/2014/main" val="22459703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effectLst/>
                        </a:rPr>
                        <a:t>3.2 Facilidad de Uso General</a:t>
                      </a:r>
                    </a:p>
                    <a:p>
                      <a:endParaRPr lang="es-ES" dirty="0"/>
                    </a:p>
                  </a:txBody>
                  <a:tcPr/>
                </a:tc>
                <a:tc>
                  <a:txBody>
                    <a:bodyPr/>
                    <a:lstStyle/>
                    <a:p>
                      <a:pPr algn="just"/>
                      <a:r>
                        <a:rPr lang="es-ES" sz="1800" kern="1200" dirty="0">
                          <a:effectLst/>
                        </a:rPr>
                        <a:t>En este criterio valoraremos la facilidad de usabilidad del programa para poder empezar a realizar un diseño (colocación de los menús p.e).</a:t>
                      </a:r>
                      <a:endParaRPr lang="es-ES" dirty="0"/>
                    </a:p>
                  </a:txBody>
                  <a:tcPr/>
                </a:tc>
                <a:tc>
                  <a:txBody>
                    <a:bodyPr/>
                    <a:lstStyle/>
                    <a:p>
                      <a:pPr algn="ctr"/>
                      <a:r>
                        <a:rPr lang="es-ES" dirty="0"/>
                        <a:t>TEXTO</a:t>
                      </a:r>
                    </a:p>
                  </a:txBody>
                  <a:tcPr/>
                </a:tc>
                <a:extLst>
                  <a:ext uri="{0D108BD9-81ED-4DB2-BD59-A6C34878D82A}">
                    <a16:rowId xmlns="" xmlns:a16="http://schemas.microsoft.com/office/drawing/2014/main" val="78049101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effectLst/>
                        </a:rPr>
                        <a:t>3.3 Tiempo de Aprendizaje</a:t>
                      </a:r>
                    </a:p>
                    <a:p>
                      <a:endParaRPr lang="es-ES" dirty="0"/>
                    </a:p>
                  </a:txBody>
                  <a:tcPr/>
                </a:tc>
                <a:tc>
                  <a:txBody>
                    <a:bodyPr/>
                    <a:lstStyle/>
                    <a:p>
                      <a:pPr algn="just"/>
                      <a:r>
                        <a:rPr lang="es-ES" sz="1800" kern="1200" dirty="0">
                          <a:effectLst/>
                        </a:rPr>
                        <a:t>En este criterio lo que vamos a valorar el tiempo que hemos tardado desde el momento que arrancamos la aplicación y podemos ponernos a empezar con el diseño, también incluiremos el tiempo previo de formación</a:t>
                      </a:r>
                      <a:endParaRPr lang="es-ES" dirty="0"/>
                    </a:p>
                  </a:txBody>
                  <a:tcPr/>
                </a:tc>
                <a:tc>
                  <a:txBody>
                    <a:bodyPr/>
                    <a:lstStyle/>
                    <a:p>
                      <a:pPr algn="ctr"/>
                      <a:r>
                        <a:rPr lang="es-ES" dirty="0"/>
                        <a:t>NUMÉRICO(HORAS)</a:t>
                      </a:r>
                    </a:p>
                  </a:txBody>
                  <a:tcPr/>
                </a:tc>
                <a:extLst>
                  <a:ext uri="{0D108BD9-81ED-4DB2-BD59-A6C34878D82A}">
                    <a16:rowId xmlns="" xmlns:a16="http://schemas.microsoft.com/office/drawing/2014/main" val="104744998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effectLst/>
                        </a:rPr>
                        <a:t>3.4 Tiempo de Configuración</a:t>
                      </a:r>
                    </a:p>
                    <a:p>
                      <a:endParaRPr lang="es-ES" dirty="0"/>
                    </a:p>
                  </a:txBody>
                  <a:tcPr/>
                </a:tc>
                <a:tc>
                  <a:txBody>
                    <a:bodyPr/>
                    <a:lstStyle/>
                    <a:p>
                      <a:pPr algn="just"/>
                      <a:r>
                        <a:rPr lang="es-ES" sz="1800" kern="1200" dirty="0">
                          <a:effectLst/>
                        </a:rPr>
                        <a:t>Analizaremos en tiempo empleado para configurar el programa para su utilización, incluyendo instalación.</a:t>
                      </a:r>
                      <a:endParaRPr lang="es-ES" dirty="0"/>
                    </a:p>
                  </a:txBody>
                  <a:tcPr/>
                </a:tc>
                <a:tc>
                  <a:txBody>
                    <a:bodyPr/>
                    <a:lstStyle/>
                    <a:p>
                      <a:pPr algn="ctr"/>
                      <a:r>
                        <a:rPr lang="es-ES" dirty="0"/>
                        <a:t>NUMÉRICO(HORAS)</a:t>
                      </a:r>
                    </a:p>
                  </a:txBody>
                  <a:tcPr/>
                </a:tc>
                <a:extLst>
                  <a:ext uri="{0D108BD9-81ED-4DB2-BD59-A6C34878D82A}">
                    <a16:rowId xmlns="" xmlns:a16="http://schemas.microsoft.com/office/drawing/2014/main" val="225609904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effectLst/>
                        </a:rPr>
                        <a:t>3.5 SS.OO Útiles</a:t>
                      </a:r>
                    </a:p>
                    <a:p>
                      <a:endParaRPr lang="es-ES"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800" kern="1200" dirty="0">
                          <a:effectLst/>
                        </a:rPr>
                        <a:t>SS.OO utilizados para la instalación y realización del diseño, se describirá dificultad. (Linux p.e).</a:t>
                      </a:r>
                    </a:p>
                    <a:p>
                      <a:pPr algn="just"/>
                      <a:endParaRPr lang="es-ES" dirty="0"/>
                    </a:p>
                  </a:txBody>
                  <a:tcPr/>
                </a:tc>
                <a:tc>
                  <a:txBody>
                    <a:bodyPr/>
                    <a:lstStyle/>
                    <a:p>
                      <a:pPr algn="ctr"/>
                      <a:r>
                        <a:rPr lang="es-ES" dirty="0"/>
                        <a:t>TEXTO</a:t>
                      </a:r>
                    </a:p>
                  </a:txBody>
                  <a:tcPr/>
                </a:tc>
                <a:extLst>
                  <a:ext uri="{0D108BD9-81ED-4DB2-BD59-A6C34878D82A}">
                    <a16:rowId xmlns="" xmlns:a16="http://schemas.microsoft.com/office/drawing/2014/main" val="443306157"/>
                  </a:ext>
                </a:extLst>
              </a:tr>
            </a:tbl>
          </a:graphicData>
        </a:graphic>
      </p:graphicFrame>
    </p:spTree>
    <p:extLst>
      <p:ext uri="{BB962C8B-B14F-4D97-AF65-F5344CB8AC3E}">
        <p14:creationId xmlns:p14="http://schemas.microsoft.com/office/powerpoint/2010/main" val="16244694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noChangeArrowheads="1"/>
          </p:cNvSpPr>
          <p:nvPr/>
        </p:nvSpPr>
        <p:spPr>
          <a:xfrm>
            <a:off x="0" y="188640"/>
            <a:ext cx="12192000" cy="1143001"/>
          </a:xfrm>
          <a:prstGeom prst="rect">
            <a:avLst/>
          </a:prstGeom>
          <a:solidFill>
            <a:schemeClr val="accent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dirty="0"/>
              <a:t> 3.Criterios de comparación</a:t>
            </a:r>
            <a:endParaRPr lang="es-ES" altLang="es-ES" dirty="0"/>
          </a:p>
        </p:txBody>
      </p:sp>
      <p:graphicFrame>
        <p:nvGraphicFramePr>
          <p:cNvPr id="4" name="Tabla 3"/>
          <p:cNvGraphicFramePr>
            <a:graphicFrameLocks noGrp="1"/>
          </p:cNvGraphicFramePr>
          <p:nvPr>
            <p:extLst>
              <p:ext uri="{D42A27DB-BD31-4B8C-83A1-F6EECF244321}">
                <p14:modId xmlns:p14="http://schemas.microsoft.com/office/powerpoint/2010/main" val="3631063281"/>
              </p:ext>
            </p:extLst>
          </p:nvPr>
        </p:nvGraphicFramePr>
        <p:xfrm>
          <a:off x="718088" y="1772816"/>
          <a:ext cx="10755824" cy="4394200"/>
        </p:xfrm>
        <a:graphic>
          <a:graphicData uri="http://schemas.openxmlformats.org/drawingml/2006/table">
            <a:tbl>
              <a:tblPr firstRow="1" bandRow="1">
                <a:tableStyleId>{21E4AEA4-8DFA-4A89-87EB-49C32662AFE0}</a:tableStyleId>
              </a:tblPr>
              <a:tblGrid>
                <a:gridCol w="3130657">
                  <a:extLst>
                    <a:ext uri="{9D8B030D-6E8A-4147-A177-3AD203B41FA5}">
                      <a16:colId xmlns="" xmlns:a16="http://schemas.microsoft.com/office/drawing/2014/main" val="2256138300"/>
                    </a:ext>
                  </a:extLst>
                </a:gridCol>
                <a:gridCol w="5594889">
                  <a:extLst>
                    <a:ext uri="{9D8B030D-6E8A-4147-A177-3AD203B41FA5}">
                      <a16:colId xmlns="" xmlns:a16="http://schemas.microsoft.com/office/drawing/2014/main" val="3267958693"/>
                    </a:ext>
                  </a:extLst>
                </a:gridCol>
                <a:gridCol w="2030278">
                  <a:extLst>
                    <a:ext uri="{9D8B030D-6E8A-4147-A177-3AD203B41FA5}">
                      <a16:colId xmlns="" xmlns:a16="http://schemas.microsoft.com/office/drawing/2014/main" val="2922370260"/>
                    </a:ext>
                  </a:extLst>
                </a:gridCol>
              </a:tblGrid>
              <a:tr h="370840">
                <a:tc>
                  <a:txBody>
                    <a:bodyPr/>
                    <a:lstStyle/>
                    <a:p>
                      <a:r>
                        <a:rPr lang="es-ES" dirty="0"/>
                        <a:t>NOMBRE</a:t>
                      </a:r>
                    </a:p>
                  </a:txBody>
                  <a:tcPr/>
                </a:tc>
                <a:tc>
                  <a:txBody>
                    <a:bodyPr/>
                    <a:lstStyle/>
                    <a:p>
                      <a:r>
                        <a:rPr lang="es-ES" dirty="0"/>
                        <a:t>DESCRIPCIÓN</a:t>
                      </a:r>
                    </a:p>
                  </a:txBody>
                  <a:tcPr/>
                </a:tc>
                <a:tc>
                  <a:txBody>
                    <a:bodyPr/>
                    <a:lstStyle/>
                    <a:p>
                      <a:pPr algn="ctr"/>
                      <a:r>
                        <a:rPr lang="es-ES" dirty="0"/>
                        <a:t>VALOR</a:t>
                      </a:r>
                    </a:p>
                  </a:txBody>
                  <a:tcPr/>
                </a:tc>
                <a:extLst>
                  <a:ext uri="{0D108BD9-81ED-4DB2-BD59-A6C34878D82A}">
                    <a16:rowId xmlns="" xmlns:a16="http://schemas.microsoft.com/office/drawing/2014/main" val="962313800"/>
                  </a:ext>
                </a:extLst>
              </a:tr>
              <a:tr h="370840">
                <a:tc>
                  <a:txBody>
                    <a:bodyPr/>
                    <a:lstStyle/>
                    <a:p>
                      <a:r>
                        <a:rPr lang="es-ES" sz="1800" kern="1200" dirty="0">
                          <a:effectLst/>
                        </a:rPr>
                        <a:t>3.6 Exportación a STL</a:t>
                      </a:r>
                      <a:endParaRPr lang="es-ES" sz="1800" b="1" kern="1200" dirty="0">
                        <a:solidFill>
                          <a:schemeClr val="dk1"/>
                        </a:solidFill>
                        <a:effectLst/>
                        <a:latin typeface="+mn-lt"/>
                        <a:ea typeface="+mn-ea"/>
                        <a:cs typeface="+mn-cs"/>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800" kern="1200" dirty="0">
                          <a:effectLst/>
                        </a:rPr>
                        <a:t>Miraremos la facilidad de exportación de nuestro diseño al formato STL, que es con el que trabaja nuestra impresora 3D (nativo, extensión p.e).</a:t>
                      </a:r>
                      <a:endParaRPr lang="es-ES" sz="1800" kern="1200" dirty="0">
                        <a:solidFill>
                          <a:schemeClr val="dk1"/>
                        </a:solidFill>
                        <a:effectLst/>
                        <a:latin typeface="+mn-lt"/>
                        <a:ea typeface="+mn-ea"/>
                        <a:cs typeface="+mn-cs"/>
                      </a:endParaRPr>
                    </a:p>
                  </a:txBody>
                  <a:tcPr/>
                </a:tc>
                <a:tc>
                  <a:txBody>
                    <a:bodyPr/>
                    <a:lstStyle/>
                    <a:p>
                      <a:pPr algn="ctr"/>
                      <a:r>
                        <a:rPr lang="es-ES" dirty="0"/>
                        <a:t>TEXTO</a:t>
                      </a:r>
                    </a:p>
                  </a:txBody>
                  <a:tcPr/>
                </a:tc>
                <a:extLst>
                  <a:ext uri="{0D108BD9-81ED-4DB2-BD59-A6C34878D82A}">
                    <a16:rowId xmlns="" xmlns:a16="http://schemas.microsoft.com/office/drawing/2014/main" val="2245970394"/>
                  </a:ext>
                </a:extLst>
              </a:tr>
              <a:tr h="370840">
                <a:tc>
                  <a:txBody>
                    <a:bodyPr/>
                    <a:lstStyle/>
                    <a:p>
                      <a:r>
                        <a:rPr lang="es-ES" sz="1800" kern="1200" dirty="0">
                          <a:effectLst/>
                        </a:rPr>
                        <a:t>3.7 Extensiones Utilizadas</a:t>
                      </a:r>
                    </a:p>
                    <a:p>
                      <a:endParaRPr lang="es-ES" dirty="0"/>
                    </a:p>
                  </a:txBody>
                  <a:tcPr/>
                </a:tc>
                <a:tc>
                  <a:txBody>
                    <a:bodyPr/>
                    <a:lstStyle/>
                    <a:p>
                      <a:pPr algn="just"/>
                      <a:r>
                        <a:rPr lang="es-ES" sz="1800" kern="1200" dirty="0">
                          <a:effectLst/>
                        </a:rPr>
                        <a:t>Miraremos y analizaremos las extensiones con las que hemos trabajado en ambas herramientas (comunes p.e).</a:t>
                      </a:r>
                      <a:endParaRPr lang="es-ES" dirty="0"/>
                    </a:p>
                  </a:txBody>
                  <a:tcPr/>
                </a:tc>
                <a:tc>
                  <a:txBody>
                    <a:bodyPr/>
                    <a:lstStyle/>
                    <a:p>
                      <a:pPr algn="ctr"/>
                      <a:r>
                        <a:rPr lang="es-ES" dirty="0"/>
                        <a:t>TEXTO</a:t>
                      </a:r>
                    </a:p>
                  </a:txBody>
                  <a:tcPr/>
                </a:tc>
                <a:extLst>
                  <a:ext uri="{0D108BD9-81ED-4DB2-BD59-A6C34878D82A}">
                    <a16:rowId xmlns="" xmlns:a16="http://schemas.microsoft.com/office/drawing/2014/main" val="780491013"/>
                  </a:ext>
                </a:extLst>
              </a:tr>
              <a:tr h="370840">
                <a:tc>
                  <a:txBody>
                    <a:bodyPr/>
                    <a:lstStyle/>
                    <a:p>
                      <a:r>
                        <a:rPr lang="es-ES" sz="1800" kern="1200" dirty="0">
                          <a:effectLst/>
                        </a:rPr>
                        <a:t>3.8 Horas Empleadas en el Desarrollo</a:t>
                      </a:r>
                    </a:p>
                    <a:p>
                      <a:endParaRPr lang="es-ES" dirty="0"/>
                    </a:p>
                  </a:txBody>
                  <a:tcPr/>
                </a:tc>
                <a:tc>
                  <a:txBody>
                    <a:bodyPr/>
                    <a:lstStyle/>
                    <a:p>
                      <a:pPr algn="just"/>
                      <a:r>
                        <a:rPr lang="es-ES" sz="1800" kern="1200" dirty="0">
                          <a:effectLst/>
                        </a:rPr>
                        <a:t>Contaremos el numero de horas que se hemos tardado desde el momento que empezamos con el desarrollo hasta tener un diseño mínimo viable.</a:t>
                      </a:r>
                      <a:endParaRPr lang="es-ES" dirty="0"/>
                    </a:p>
                  </a:txBody>
                  <a:tcPr/>
                </a:tc>
                <a:tc>
                  <a:txBody>
                    <a:bodyPr/>
                    <a:lstStyle/>
                    <a:p>
                      <a:pPr algn="ctr"/>
                      <a:r>
                        <a:rPr lang="es-ES" dirty="0"/>
                        <a:t>NUMÉRICO(HORAS)</a:t>
                      </a:r>
                    </a:p>
                  </a:txBody>
                  <a:tcPr/>
                </a:tc>
                <a:extLst>
                  <a:ext uri="{0D108BD9-81ED-4DB2-BD59-A6C34878D82A}">
                    <a16:rowId xmlns="" xmlns:a16="http://schemas.microsoft.com/office/drawing/2014/main" val="1047449984"/>
                  </a:ext>
                </a:extLst>
              </a:tr>
              <a:tr h="370840">
                <a:tc>
                  <a:txBody>
                    <a:bodyPr/>
                    <a:lstStyle/>
                    <a:p>
                      <a:r>
                        <a:rPr lang="es-ES" sz="1800" kern="1200" dirty="0">
                          <a:effectLst/>
                        </a:rPr>
                        <a:t>3.9 Herramientas Utilizadas en el Desarrollo</a:t>
                      </a:r>
                    </a:p>
                    <a:p>
                      <a:endParaRPr lang="es-ES" dirty="0"/>
                    </a:p>
                  </a:txBody>
                  <a:tcPr/>
                </a:tc>
                <a:tc>
                  <a:txBody>
                    <a:bodyPr/>
                    <a:lstStyle/>
                    <a:p>
                      <a:pPr algn="just"/>
                      <a:r>
                        <a:rPr lang="es-ES" sz="1800" kern="1200" dirty="0">
                          <a:effectLst/>
                        </a:rPr>
                        <a:t>Analizaremos las herramientas de los programas que se han utilizado para realizar el diseño mínimo viable (rotación, escalar p.e).</a:t>
                      </a:r>
                      <a:endParaRPr lang="es-ES" dirty="0"/>
                    </a:p>
                  </a:txBody>
                  <a:tcPr/>
                </a:tc>
                <a:tc>
                  <a:txBody>
                    <a:bodyPr/>
                    <a:lstStyle/>
                    <a:p>
                      <a:pPr algn="ctr"/>
                      <a:r>
                        <a:rPr lang="es-ES" dirty="0"/>
                        <a:t>TEXTO</a:t>
                      </a:r>
                    </a:p>
                  </a:txBody>
                  <a:tcPr/>
                </a:tc>
                <a:extLst>
                  <a:ext uri="{0D108BD9-81ED-4DB2-BD59-A6C34878D82A}">
                    <a16:rowId xmlns="" xmlns:a16="http://schemas.microsoft.com/office/drawing/2014/main" val="2256099044"/>
                  </a:ext>
                </a:extLst>
              </a:tr>
              <a:tr h="370840">
                <a:tc>
                  <a:txBody>
                    <a:bodyPr/>
                    <a:lstStyle/>
                    <a:p>
                      <a:r>
                        <a:rPr lang="es-ES" sz="1800" kern="1200" dirty="0">
                          <a:effectLst/>
                        </a:rPr>
                        <a:t>3.10 Tipos de Modelado</a:t>
                      </a:r>
                      <a:endParaRPr lang="es-ES" sz="1800" b="1" kern="1200" dirty="0">
                        <a:solidFill>
                          <a:schemeClr val="dk1"/>
                        </a:solidFill>
                        <a:effectLst/>
                        <a:latin typeface="+mn-lt"/>
                        <a:ea typeface="+mn-ea"/>
                        <a:cs typeface="+mn-cs"/>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1800" kern="1200" dirty="0">
                          <a:effectLst/>
                        </a:rPr>
                        <a:t>En este criterio valoraremos los tipos de modelado que se han utilizado para el diseño mínimo viable (malla p.e).</a:t>
                      </a:r>
                      <a:endParaRPr lang="es-ES" dirty="0"/>
                    </a:p>
                  </a:txBody>
                  <a:tcPr/>
                </a:tc>
                <a:tc>
                  <a:txBody>
                    <a:bodyPr/>
                    <a:lstStyle/>
                    <a:p>
                      <a:pPr algn="ctr"/>
                      <a:r>
                        <a:rPr lang="es-ES" dirty="0"/>
                        <a:t>TEXTO</a:t>
                      </a:r>
                    </a:p>
                  </a:txBody>
                  <a:tcPr/>
                </a:tc>
                <a:extLst>
                  <a:ext uri="{0D108BD9-81ED-4DB2-BD59-A6C34878D82A}">
                    <a16:rowId xmlns="" xmlns:a16="http://schemas.microsoft.com/office/drawing/2014/main" val="443306157"/>
                  </a:ext>
                </a:extLst>
              </a:tr>
            </a:tbl>
          </a:graphicData>
        </a:graphic>
      </p:graphicFrame>
    </p:spTree>
    <p:extLst>
      <p:ext uri="{BB962C8B-B14F-4D97-AF65-F5344CB8AC3E}">
        <p14:creationId xmlns:p14="http://schemas.microsoft.com/office/powerpoint/2010/main" val="41543523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ángulo 17"/>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4.Proyecto de diseño de un Prototipo con </a:t>
            </a:r>
            <a:r>
              <a:rPr lang="es-ES" sz="4000" dirty="0" err="1"/>
              <a:t>SketchUP</a:t>
            </a:r>
            <a:endParaRPr lang="es-ES" altLang="es-ES" sz="4100" dirty="0"/>
          </a:p>
        </p:txBody>
      </p:sp>
      <p:pic>
        <p:nvPicPr>
          <p:cNvPr id="13" name="Imagen 12"/>
          <p:cNvPicPr/>
          <p:nvPr/>
        </p:nvPicPr>
        <p:blipFill>
          <a:blip r:embed="rId2"/>
          <a:stretch>
            <a:fillRect/>
          </a:stretch>
        </p:blipFill>
        <p:spPr>
          <a:xfrm>
            <a:off x="414617" y="2819652"/>
            <a:ext cx="4804259" cy="3446409"/>
          </a:xfrm>
          <a:prstGeom prst="rect">
            <a:avLst/>
          </a:prstGeom>
        </p:spPr>
      </p:pic>
      <p:sp>
        <p:nvSpPr>
          <p:cNvPr id="14" name="CuadroTexto 13"/>
          <p:cNvSpPr txBox="1"/>
          <p:nvPr/>
        </p:nvSpPr>
        <p:spPr>
          <a:xfrm>
            <a:off x="414617" y="2336622"/>
            <a:ext cx="4804260" cy="461665"/>
          </a:xfrm>
          <a:prstGeom prst="rect">
            <a:avLst/>
          </a:prstGeom>
          <a:noFill/>
        </p:spPr>
        <p:txBody>
          <a:bodyPr wrap="square" rtlCol="0">
            <a:spAutoFit/>
          </a:bodyPr>
          <a:lstStyle/>
          <a:p>
            <a:pPr algn="ctr"/>
            <a:r>
              <a:rPr lang="es-ES" sz="2400" dirty="0"/>
              <a:t>PROTOTIPO</a:t>
            </a:r>
          </a:p>
        </p:txBody>
      </p:sp>
      <p:pic>
        <p:nvPicPr>
          <p:cNvPr id="15" name="Imagen 14"/>
          <p:cNvPicPr/>
          <p:nvPr/>
        </p:nvPicPr>
        <p:blipFill>
          <a:blip r:embed="rId3"/>
          <a:stretch>
            <a:fillRect/>
          </a:stretch>
        </p:blipFill>
        <p:spPr>
          <a:xfrm>
            <a:off x="6672064" y="2870143"/>
            <a:ext cx="4804260" cy="3446409"/>
          </a:xfrm>
          <a:prstGeom prst="rect">
            <a:avLst/>
          </a:prstGeom>
        </p:spPr>
      </p:pic>
      <p:sp>
        <p:nvSpPr>
          <p:cNvPr id="16" name="CuadroTexto 15"/>
          <p:cNvSpPr txBox="1"/>
          <p:nvPr/>
        </p:nvSpPr>
        <p:spPr>
          <a:xfrm>
            <a:off x="6672064" y="2336622"/>
            <a:ext cx="4804260" cy="738664"/>
          </a:xfrm>
          <a:prstGeom prst="rect">
            <a:avLst/>
          </a:prstGeom>
          <a:noFill/>
        </p:spPr>
        <p:txBody>
          <a:bodyPr wrap="square" rtlCol="0">
            <a:spAutoFit/>
          </a:bodyPr>
          <a:lstStyle/>
          <a:p>
            <a:pPr algn="ctr"/>
            <a:r>
              <a:rPr lang="es-ES" sz="2400" dirty="0"/>
              <a:t>DISEÑO PROPIO</a:t>
            </a:r>
          </a:p>
          <a:p>
            <a:pPr algn="ctr"/>
            <a:endParaRPr lang="es-ES" dirty="0"/>
          </a:p>
        </p:txBody>
      </p:sp>
      <p:grpSp>
        <p:nvGrpSpPr>
          <p:cNvPr id="19" name="Grupo 18"/>
          <p:cNvGrpSpPr/>
          <p:nvPr/>
        </p:nvGrpSpPr>
        <p:grpSpPr>
          <a:xfrm>
            <a:off x="4837190" y="1186329"/>
            <a:ext cx="2407716" cy="411377"/>
            <a:chOff x="1825147" y="3047189"/>
            <a:chExt cx="4440233" cy="779563"/>
          </a:xfrm>
        </p:grpSpPr>
        <p:sp>
          <p:nvSpPr>
            <p:cNvPr id="20" name="Diagrama de flujo: conector 19"/>
            <p:cNvSpPr/>
            <p:nvPr/>
          </p:nvSpPr>
          <p:spPr>
            <a:xfrm>
              <a:off x="5401284" y="3047189"/>
              <a:ext cx="864096" cy="779563"/>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Rectángulo 20"/>
            <p:cNvSpPr/>
            <p:nvPr/>
          </p:nvSpPr>
          <p:spPr>
            <a:xfrm>
              <a:off x="1825147" y="3047189"/>
              <a:ext cx="4032448" cy="779563"/>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22" name="Imagen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0610" y="1093651"/>
            <a:ext cx="2429896" cy="527760"/>
          </a:xfrm>
          <a:prstGeom prst="rect">
            <a:avLst/>
          </a:prstGeom>
        </p:spPr>
      </p:pic>
      <p:sp>
        <p:nvSpPr>
          <p:cNvPr id="23" name="Rectángulo 22"/>
          <p:cNvSpPr/>
          <p:nvPr/>
        </p:nvSpPr>
        <p:spPr>
          <a:xfrm>
            <a:off x="649718" y="1496503"/>
            <a:ext cx="2978572" cy="369332"/>
          </a:xfrm>
          <a:prstGeom prst="rect">
            <a:avLst/>
          </a:prstGeom>
        </p:spPr>
        <p:txBody>
          <a:bodyPr wrap="none">
            <a:spAutoFit/>
          </a:bodyPr>
          <a:lstStyle/>
          <a:p>
            <a:r>
              <a:rPr lang="es-ES" dirty="0">
                <a:solidFill>
                  <a:schemeClr val="bg1"/>
                </a:solidFill>
              </a:rPr>
              <a:t>4.1 Documentación de diseño</a:t>
            </a:r>
          </a:p>
        </p:txBody>
      </p:sp>
    </p:spTree>
    <p:extLst>
      <p:ext uri="{BB962C8B-B14F-4D97-AF65-F5344CB8AC3E}">
        <p14:creationId xmlns:p14="http://schemas.microsoft.com/office/powerpoint/2010/main" val="40203585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4.Proyecto de diseño de un Prototipo con </a:t>
            </a:r>
            <a:r>
              <a:rPr lang="es-ES" sz="4000" dirty="0" err="1"/>
              <a:t>SketchUP</a:t>
            </a:r>
            <a:endParaRPr lang="es-ES" altLang="es-ES" sz="4100" dirty="0"/>
          </a:p>
        </p:txBody>
      </p:sp>
      <p:grpSp>
        <p:nvGrpSpPr>
          <p:cNvPr id="8" name="Grupo 7"/>
          <p:cNvGrpSpPr/>
          <p:nvPr/>
        </p:nvGrpSpPr>
        <p:grpSpPr>
          <a:xfrm>
            <a:off x="4837190" y="1186329"/>
            <a:ext cx="2407716" cy="411377"/>
            <a:chOff x="1825147" y="3047189"/>
            <a:chExt cx="4440233" cy="779563"/>
          </a:xfrm>
        </p:grpSpPr>
        <p:sp>
          <p:nvSpPr>
            <p:cNvPr id="9" name="Diagrama de flujo: conector 8"/>
            <p:cNvSpPr/>
            <p:nvPr/>
          </p:nvSpPr>
          <p:spPr>
            <a:xfrm>
              <a:off x="5401284" y="3047189"/>
              <a:ext cx="864096" cy="779563"/>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p:cNvSpPr/>
            <p:nvPr/>
          </p:nvSpPr>
          <p:spPr>
            <a:xfrm>
              <a:off x="1825147" y="3047189"/>
              <a:ext cx="4032448" cy="779563"/>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12" name="Imagen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0610" y="1093651"/>
            <a:ext cx="2429896" cy="527760"/>
          </a:xfrm>
          <a:prstGeom prst="rect">
            <a:avLst/>
          </a:prstGeom>
        </p:spPr>
      </p:pic>
      <p:sp>
        <p:nvSpPr>
          <p:cNvPr id="11" name="CuadroTexto 10"/>
          <p:cNvSpPr txBox="1"/>
          <p:nvPr/>
        </p:nvSpPr>
        <p:spPr>
          <a:xfrm>
            <a:off x="979977" y="1817833"/>
            <a:ext cx="2216043" cy="646331"/>
          </a:xfrm>
          <a:prstGeom prst="rect">
            <a:avLst/>
          </a:prstGeom>
          <a:noFill/>
        </p:spPr>
        <p:txBody>
          <a:bodyPr wrap="square" rtlCol="0">
            <a:spAutoFit/>
          </a:bodyPr>
          <a:lstStyle/>
          <a:p>
            <a:pPr algn="ctr"/>
            <a:r>
              <a:rPr lang="es-ES" dirty="0"/>
              <a:t>1ª FASE</a:t>
            </a:r>
          </a:p>
          <a:p>
            <a:pPr algn="ctr"/>
            <a:endParaRPr lang="es-ES" dirty="0"/>
          </a:p>
        </p:txBody>
      </p:sp>
      <p:pic>
        <p:nvPicPr>
          <p:cNvPr id="17" name="Imagen 16"/>
          <p:cNvPicPr/>
          <p:nvPr/>
        </p:nvPicPr>
        <p:blipFill rotWithShape="1">
          <a:blip r:embed="rId3"/>
          <a:srcRect t="14176"/>
          <a:stretch/>
        </p:blipFill>
        <p:spPr>
          <a:xfrm>
            <a:off x="790759" y="2213464"/>
            <a:ext cx="2559050" cy="1816421"/>
          </a:xfrm>
          <a:prstGeom prst="rect">
            <a:avLst/>
          </a:prstGeom>
        </p:spPr>
      </p:pic>
      <p:sp>
        <p:nvSpPr>
          <p:cNvPr id="18" name="CuadroTexto 17"/>
          <p:cNvSpPr txBox="1"/>
          <p:nvPr/>
        </p:nvSpPr>
        <p:spPr>
          <a:xfrm>
            <a:off x="4807742" y="1836398"/>
            <a:ext cx="2216043" cy="646331"/>
          </a:xfrm>
          <a:prstGeom prst="rect">
            <a:avLst/>
          </a:prstGeom>
          <a:noFill/>
        </p:spPr>
        <p:txBody>
          <a:bodyPr wrap="square" rtlCol="0">
            <a:spAutoFit/>
          </a:bodyPr>
          <a:lstStyle/>
          <a:p>
            <a:pPr algn="ctr"/>
            <a:r>
              <a:rPr lang="es-ES" dirty="0"/>
              <a:t>2ª FASE</a:t>
            </a:r>
          </a:p>
          <a:p>
            <a:pPr algn="ctr"/>
            <a:endParaRPr lang="es-ES" dirty="0"/>
          </a:p>
        </p:txBody>
      </p:sp>
      <p:pic>
        <p:nvPicPr>
          <p:cNvPr id="19" name="Imagen 18"/>
          <p:cNvPicPr/>
          <p:nvPr/>
        </p:nvPicPr>
        <p:blipFill>
          <a:blip r:embed="rId4"/>
          <a:stretch>
            <a:fillRect/>
          </a:stretch>
        </p:blipFill>
        <p:spPr>
          <a:xfrm>
            <a:off x="4314087" y="2156502"/>
            <a:ext cx="2861945" cy="2012950"/>
          </a:xfrm>
          <a:prstGeom prst="rect">
            <a:avLst/>
          </a:prstGeom>
        </p:spPr>
      </p:pic>
      <p:pic>
        <p:nvPicPr>
          <p:cNvPr id="20" name="Imagen 19"/>
          <p:cNvPicPr/>
          <p:nvPr/>
        </p:nvPicPr>
        <p:blipFill>
          <a:blip r:embed="rId5"/>
          <a:stretch>
            <a:fillRect/>
          </a:stretch>
        </p:blipFill>
        <p:spPr>
          <a:xfrm>
            <a:off x="8140310" y="2352819"/>
            <a:ext cx="3174365" cy="1739900"/>
          </a:xfrm>
          <a:prstGeom prst="rect">
            <a:avLst/>
          </a:prstGeom>
        </p:spPr>
      </p:pic>
      <p:sp>
        <p:nvSpPr>
          <p:cNvPr id="21" name="CuadroTexto 20"/>
          <p:cNvSpPr txBox="1"/>
          <p:nvPr/>
        </p:nvSpPr>
        <p:spPr>
          <a:xfrm>
            <a:off x="8770996" y="1846300"/>
            <a:ext cx="2216043" cy="646331"/>
          </a:xfrm>
          <a:prstGeom prst="rect">
            <a:avLst/>
          </a:prstGeom>
          <a:noFill/>
        </p:spPr>
        <p:txBody>
          <a:bodyPr wrap="square" rtlCol="0">
            <a:spAutoFit/>
          </a:bodyPr>
          <a:lstStyle/>
          <a:p>
            <a:pPr algn="ctr"/>
            <a:r>
              <a:rPr lang="es-ES" dirty="0"/>
              <a:t>3ª FASE</a:t>
            </a:r>
          </a:p>
          <a:p>
            <a:pPr algn="ctr"/>
            <a:endParaRPr lang="es-ES" dirty="0"/>
          </a:p>
        </p:txBody>
      </p:sp>
      <p:sp>
        <p:nvSpPr>
          <p:cNvPr id="22" name="CuadroTexto 21"/>
          <p:cNvSpPr txBox="1"/>
          <p:nvPr/>
        </p:nvSpPr>
        <p:spPr>
          <a:xfrm>
            <a:off x="962262" y="4438853"/>
            <a:ext cx="2216043" cy="646331"/>
          </a:xfrm>
          <a:prstGeom prst="rect">
            <a:avLst/>
          </a:prstGeom>
          <a:noFill/>
        </p:spPr>
        <p:txBody>
          <a:bodyPr wrap="square" rtlCol="0">
            <a:spAutoFit/>
          </a:bodyPr>
          <a:lstStyle/>
          <a:p>
            <a:pPr algn="ctr"/>
            <a:r>
              <a:rPr lang="es-ES" dirty="0"/>
              <a:t>4ª FASE</a:t>
            </a:r>
          </a:p>
          <a:p>
            <a:pPr algn="ctr"/>
            <a:endParaRPr lang="es-ES" dirty="0"/>
          </a:p>
        </p:txBody>
      </p:sp>
      <p:pic>
        <p:nvPicPr>
          <p:cNvPr id="23" name="Imagen 22"/>
          <p:cNvPicPr/>
          <p:nvPr/>
        </p:nvPicPr>
        <p:blipFill rotWithShape="1">
          <a:blip r:embed="rId6"/>
          <a:srcRect t="2400"/>
          <a:stretch/>
        </p:blipFill>
        <p:spPr>
          <a:xfrm>
            <a:off x="279530" y="4725143"/>
            <a:ext cx="3238500" cy="1864245"/>
          </a:xfrm>
          <a:prstGeom prst="rect">
            <a:avLst/>
          </a:prstGeom>
        </p:spPr>
      </p:pic>
      <p:pic>
        <p:nvPicPr>
          <p:cNvPr id="24" name="Imagen 23"/>
          <p:cNvPicPr/>
          <p:nvPr/>
        </p:nvPicPr>
        <p:blipFill>
          <a:blip r:embed="rId7"/>
          <a:stretch>
            <a:fillRect/>
          </a:stretch>
        </p:blipFill>
        <p:spPr>
          <a:xfrm>
            <a:off x="4843072" y="4588290"/>
            <a:ext cx="2091613" cy="1936799"/>
          </a:xfrm>
          <a:prstGeom prst="rect">
            <a:avLst/>
          </a:prstGeom>
        </p:spPr>
      </p:pic>
      <p:sp>
        <p:nvSpPr>
          <p:cNvPr id="25" name="CuadroTexto 24"/>
          <p:cNvSpPr txBox="1"/>
          <p:nvPr/>
        </p:nvSpPr>
        <p:spPr>
          <a:xfrm>
            <a:off x="4780856" y="4438853"/>
            <a:ext cx="2216043" cy="646331"/>
          </a:xfrm>
          <a:prstGeom prst="rect">
            <a:avLst/>
          </a:prstGeom>
          <a:noFill/>
        </p:spPr>
        <p:txBody>
          <a:bodyPr wrap="square" rtlCol="0">
            <a:spAutoFit/>
          </a:bodyPr>
          <a:lstStyle/>
          <a:p>
            <a:pPr algn="ctr"/>
            <a:r>
              <a:rPr lang="es-ES" dirty="0"/>
              <a:t>5ª FASE</a:t>
            </a:r>
          </a:p>
          <a:p>
            <a:pPr algn="ctr"/>
            <a:endParaRPr lang="es-ES" dirty="0"/>
          </a:p>
        </p:txBody>
      </p:sp>
      <p:sp>
        <p:nvSpPr>
          <p:cNvPr id="26" name="CuadroTexto 25"/>
          <p:cNvSpPr txBox="1"/>
          <p:nvPr/>
        </p:nvSpPr>
        <p:spPr>
          <a:xfrm>
            <a:off x="8770995" y="4438853"/>
            <a:ext cx="2216043" cy="646331"/>
          </a:xfrm>
          <a:prstGeom prst="rect">
            <a:avLst/>
          </a:prstGeom>
          <a:noFill/>
        </p:spPr>
        <p:txBody>
          <a:bodyPr wrap="square" rtlCol="0">
            <a:spAutoFit/>
          </a:bodyPr>
          <a:lstStyle/>
          <a:p>
            <a:pPr algn="ctr"/>
            <a:r>
              <a:rPr lang="es-ES" dirty="0"/>
              <a:t>6ª FASE</a:t>
            </a:r>
          </a:p>
          <a:p>
            <a:pPr algn="ctr"/>
            <a:endParaRPr lang="es-ES" dirty="0"/>
          </a:p>
        </p:txBody>
      </p:sp>
      <p:pic>
        <p:nvPicPr>
          <p:cNvPr id="27" name="Imagen 26"/>
          <p:cNvPicPr/>
          <p:nvPr/>
        </p:nvPicPr>
        <p:blipFill>
          <a:blip r:embed="rId8"/>
          <a:stretch>
            <a:fillRect/>
          </a:stretch>
        </p:blipFill>
        <p:spPr>
          <a:xfrm>
            <a:off x="7923237" y="4815783"/>
            <a:ext cx="3724661" cy="1613635"/>
          </a:xfrm>
          <a:prstGeom prst="rect">
            <a:avLst/>
          </a:prstGeom>
        </p:spPr>
      </p:pic>
      <p:sp>
        <p:nvSpPr>
          <p:cNvPr id="3" name="Rectángulo 2"/>
          <p:cNvSpPr/>
          <p:nvPr/>
        </p:nvSpPr>
        <p:spPr>
          <a:xfrm>
            <a:off x="649718" y="1496503"/>
            <a:ext cx="3552767" cy="369332"/>
          </a:xfrm>
          <a:prstGeom prst="rect">
            <a:avLst/>
          </a:prstGeom>
        </p:spPr>
        <p:txBody>
          <a:bodyPr wrap="none">
            <a:spAutoFit/>
          </a:bodyPr>
          <a:lstStyle/>
          <a:p>
            <a:r>
              <a:rPr lang="es-ES" dirty="0">
                <a:solidFill>
                  <a:schemeClr val="bg1"/>
                </a:solidFill>
              </a:rPr>
              <a:t>4.2 Documentación de construcción</a:t>
            </a:r>
          </a:p>
        </p:txBody>
      </p:sp>
    </p:spTree>
    <p:extLst>
      <p:ext uri="{BB962C8B-B14F-4D97-AF65-F5344CB8AC3E}">
        <p14:creationId xmlns:p14="http://schemas.microsoft.com/office/powerpoint/2010/main" val="408414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21" grpId="0"/>
      <p:bldP spid="22" grpId="0"/>
      <p:bldP spid="25"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79530" y="1846300"/>
            <a:ext cx="11682598" cy="474308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
          </a:p>
        </p:txBody>
      </p:sp>
      <p:sp>
        <p:nvSpPr>
          <p:cNvPr id="5" name="Rectangle 2"/>
          <p:cNvSpPr txBox="1">
            <a:spLocks noChangeArrowheads="1"/>
          </p:cNvSpPr>
          <p:nvPr/>
        </p:nvSpPr>
        <p:spPr>
          <a:xfrm>
            <a:off x="-23058" y="260648"/>
            <a:ext cx="12215058" cy="1143001"/>
          </a:xfrm>
          <a:prstGeom prst="rect">
            <a:avLst/>
          </a:prstGeom>
          <a:solidFill>
            <a:schemeClr val="accent2"/>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4000" dirty="0"/>
              <a:t>4.Proyecto de diseño de un Prototipo con </a:t>
            </a:r>
            <a:r>
              <a:rPr lang="es-ES" sz="4000" dirty="0" err="1"/>
              <a:t>SketchUP</a:t>
            </a:r>
            <a:endParaRPr lang="es-ES" altLang="es-ES" sz="4100" dirty="0"/>
          </a:p>
        </p:txBody>
      </p:sp>
      <p:grpSp>
        <p:nvGrpSpPr>
          <p:cNvPr id="8" name="Grupo 7"/>
          <p:cNvGrpSpPr/>
          <p:nvPr/>
        </p:nvGrpSpPr>
        <p:grpSpPr>
          <a:xfrm>
            <a:off x="4837190" y="1186329"/>
            <a:ext cx="2407716" cy="411377"/>
            <a:chOff x="1825147" y="3047189"/>
            <a:chExt cx="4440233" cy="779563"/>
          </a:xfrm>
        </p:grpSpPr>
        <p:sp>
          <p:nvSpPr>
            <p:cNvPr id="9" name="Diagrama de flujo: conector 8"/>
            <p:cNvSpPr/>
            <p:nvPr/>
          </p:nvSpPr>
          <p:spPr>
            <a:xfrm>
              <a:off x="5401284" y="3047189"/>
              <a:ext cx="864096" cy="779563"/>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p:cNvSpPr/>
            <p:nvPr/>
          </p:nvSpPr>
          <p:spPr>
            <a:xfrm>
              <a:off x="1825147" y="3047189"/>
              <a:ext cx="4032448" cy="779563"/>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12" name="Imagen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0610" y="1093651"/>
            <a:ext cx="2429896" cy="527760"/>
          </a:xfrm>
          <a:prstGeom prst="rect">
            <a:avLst/>
          </a:prstGeom>
        </p:spPr>
      </p:pic>
      <p:sp>
        <p:nvSpPr>
          <p:cNvPr id="28" name="Rectángulo 27"/>
          <p:cNvSpPr/>
          <p:nvPr/>
        </p:nvSpPr>
        <p:spPr>
          <a:xfrm>
            <a:off x="649718" y="1496503"/>
            <a:ext cx="3116431" cy="369332"/>
          </a:xfrm>
          <a:prstGeom prst="rect">
            <a:avLst/>
          </a:prstGeom>
        </p:spPr>
        <p:txBody>
          <a:bodyPr wrap="none">
            <a:spAutoFit/>
          </a:bodyPr>
          <a:lstStyle/>
          <a:p>
            <a:r>
              <a:rPr lang="es-ES" dirty="0">
                <a:solidFill>
                  <a:schemeClr val="bg1"/>
                </a:solidFill>
              </a:rPr>
              <a:t>4.3 Documentación de pruebas</a:t>
            </a:r>
          </a:p>
        </p:txBody>
      </p:sp>
      <p:sp>
        <p:nvSpPr>
          <p:cNvPr id="29" name="CuadroTexto 28"/>
          <p:cNvSpPr txBox="1"/>
          <p:nvPr/>
        </p:nvSpPr>
        <p:spPr>
          <a:xfrm>
            <a:off x="1261459" y="3304282"/>
            <a:ext cx="9880169" cy="923330"/>
          </a:xfrm>
          <a:prstGeom prst="rect">
            <a:avLst/>
          </a:prstGeom>
          <a:noFill/>
        </p:spPr>
        <p:txBody>
          <a:bodyPr wrap="square" rtlCol="0">
            <a:spAutoFit/>
          </a:bodyPr>
          <a:lstStyle/>
          <a:p>
            <a:r>
              <a:rPr lang="es-ES" dirty="0"/>
              <a:t>Iniciamos con modelos mas sencillos </a:t>
            </a:r>
          </a:p>
          <a:p>
            <a:r>
              <a:rPr lang="es-ES" dirty="0"/>
              <a:t>del diseño para ir jugando con las formas</a:t>
            </a:r>
          </a:p>
          <a:p>
            <a:endParaRPr lang="es-ES" dirty="0"/>
          </a:p>
        </p:txBody>
      </p:sp>
      <p:pic>
        <p:nvPicPr>
          <p:cNvPr id="30" name="Imagen 29"/>
          <p:cNvPicPr>
            <a:picLocks noChangeAspect="1"/>
          </p:cNvPicPr>
          <p:nvPr/>
        </p:nvPicPr>
        <p:blipFill>
          <a:blip r:embed="rId3"/>
          <a:stretch>
            <a:fillRect/>
          </a:stretch>
        </p:blipFill>
        <p:spPr>
          <a:xfrm>
            <a:off x="6120829" y="2204229"/>
            <a:ext cx="4164538" cy="2547989"/>
          </a:xfrm>
          <a:prstGeom prst="rect">
            <a:avLst/>
          </a:prstGeom>
        </p:spPr>
      </p:pic>
      <p:sp>
        <p:nvSpPr>
          <p:cNvPr id="31" name="CuadroTexto 30"/>
          <p:cNvSpPr txBox="1"/>
          <p:nvPr/>
        </p:nvSpPr>
        <p:spPr>
          <a:xfrm>
            <a:off x="780081" y="5498844"/>
            <a:ext cx="10363200" cy="646331"/>
          </a:xfrm>
          <a:prstGeom prst="rect">
            <a:avLst/>
          </a:prstGeom>
          <a:noFill/>
        </p:spPr>
        <p:txBody>
          <a:bodyPr wrap="square" rtlCol="0">
            <a:spAutoFit/>
          </a:bodyPr>
          <a:lstStyle/>
          <a:p>
            <a:pPr lvl="1"/>
            <a:r>
              <a:rPr lang="es-ES" dirty="0"/>
              <a:t>Y una vez que teníamos las ideas más o menos claras, pusimos el diseño original en otra pantalla, a modo de referencia, en paralelo.</a:t>
            </a:r>
          </a:p>
        </p:txBody>
      </p:sp>
    </p:spTree>
    <p:extLst>
      <p:ext uri="{BB962C8B-B14F-4D97-AF65-F5344CB8AC3E}">
        <p14:creationId xmlns:p14="http://schemas.microsoft.com/office/powerpoint/2010/main" val="294197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fill="hold"/>
                                        <p:tgtEl>
                                          <p:spTgt spid="31"/>
                                        </p:tgtEl>
                                        <p:attrNameLst>
                                          <p:attrName>ppt_x</p:attrName>
                                        </p:attrNameLst>
                                      </p:cBhvr>
                                      <p:tavLst>
                                        <p:tav tm="0">
                                          <p:val>
                                            <p:strVal val="#ppt_x"/>
                                          </p:val>
                                        </p:tav>
                                        <p:tav tm="100000">
                                          <p:val>
                                            <p:strVal val="#ppt_x"/>
                                          </p:val>
                                        </p:tav>
                                      </p:tavLst>
                                    </p:anim>
                                    <p:anim calcmode="lin" valueType="num">
                                      <p:cBhvr additive="base">
                                        <p:cTn id="14"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Lst>
  </p:timing>
</p:sld>
</file>

<file path=ppt/theme/theme1.xml><?xml version="1.0" encoding="utf-8"?>
<a:theme xmlns:a="http://schemas.openxmlformats.org/drawingml/2006/main" name="Diseño predeterminado">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5950</TotalTime>
  <Words>1289</Words>
  <Application>Microsoft Office PowerPoint</Application>
  <PresentationFormat>Panorámica</PresentationFormat>
  <Paragraphs>186</Paragraphs>
  <Slides>22</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22</vt:i4>
      </vt:variant>
    </vt:vector>
  </HeadingPairs>
  <TitlesOfParts>
    <vt:vector size="29" baseType="lpstr">
      <vt:lpstr>Arial</vt:lpstr>
      <vt:lpstr>Calibri</vt:lpstr>
      <vt:lpstr>Calibri Light</vt:lpstr>
      <vt:lpstr>Symbol</vt:lpstr>
      <vt:lpstr>Times New Roman</vt:lpstr>
      <vt:lpstr>Wingdings</vt:lpstr>
      <vt:lpstr>Diseño predeterminado</vt:lpstr>
      <vt:lpstr>TG3- Grupo T2</vt:lpstr>
      <vt:lpstr>  1.Planificación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TG2- Grupo T2</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Mariajose</dc:creator>
  <cp:lastModifiedBy>Sergio Sanz</cp:lastModifiedBy>
  <cp:revision>790</cp:revision>
  <dcterms:created xsi:type="dcterms:W3CDTF">2010-05-23T14:28:12Z</dcterms:created>
  <dcterms:modified xsi:type="dcterms:W3CDTF">2017-05-09T22:03:46Z</dcterms:modified>
</cp:coreProperties>
</file>